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49"/>
  </p:notesMasterIdLst>
  <p:sldIdLst>
    <p:sldId id="257" r:id="rId5"/>
    <p:sldId id="501" r:id="rId6"/>
    <p:sldId id="492" r:id="rId7"/>
    <p:sldId id="494" r:id="rId8"/>
    <p:sldId id="497" r:id="rId9"/>
    <p:sldId id="519" r:id="rId10"/>
    <p:sldId id="515" r:id="rId11"/>
    <p:sldId id="531" r:id="rId12"/>
    <p:sldId id="530" r:id="rId13"/>
    <p:sldId id="513" r:id="rId14"/>
    <p:sldId id="526" r:id="rId15"/>
    <p:sldId id="544" r:id="rId16"/>
    <p:sldId id="533" r:id="rId17"/>
    <p:sldId id="539" r:id="rId18"/>
    <p:sldId id="540" r:id="rId19"/>
    <p:sldId id="541" r:id="rId20"/>
    <p:sldId id="542" r:id="rId21"/>
    <p:sldId id="546" r:id="rId22"/>
    <p:sldId id="547" r:id="rId23"/>
    <p:sldId id="534" r:id="rId24"/>
    <p:sldId id="535" r:id="rId25"/>
    <p:sldId id="503" r:id="rId26"/>
    <p:sldId id="517" r:id="rId27"/>
    <p:sldId id="518" r:id="rId28"/>
    <p:sldId id="548" r:id="rId29"/>
    <p:sldId id="504" r:id="rId30"/>
    <p:sldId id="516" r:id="rId31"/>
    <p:sldId id="527" r:id="rId32"/>
    <p:sldId id="505" r:id="rId33"/>
    <p:sldId id="528" r:id="rId34"/>
    <p:sldId id="523" r:id="rId35"/>
    <p:sldId id="521" r:id="rId36"/>
    <p:sldId id="506" r:id="rId37"/>
    <p:sldId id="507" r:id="rId38"/>
    <p:sldId id="511" r:id="rId39"/>
    <p:sldId id="536" r:id="rId40"/>
    <p:sldId id="520" r:id="rId41"/>
    <p:sldId id="537" r:id="rId42"/>
    <p:sldId id="538" r:id="rId43"/>
    <p:sldId id="509" r:id="rId44"/>
    <p:sldId id="510" r:id="rId45"/>
    <p:sldId id="522" r:id="rId46"/>
    <p:sldId id="532" r:id="rId47"/>
    <p:sldId id="545" r:id="rId48"/>
  </p:sldIdLst>
  <p:sldSz cx="9144000" cy="6858000" type="screen4x3"/>
  <p:notesSz cx="7004050" cy="92900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C61"/>
    <a:srgbClr val="CD0E00"/>
    <a:srgbClr val="D00D00"/>
    <a:srgbClr val="FFFF66"/>
    <a:srgbClr val="CC6600"/>
    <a:srgbClr val="00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7165E-39F1-4FA1-BA19-0587A08C8157}" v="1" dt="2022-09-28T10:18:02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>
      <p:cViewPr varScale="1">
        <p:scale>
          <a:sx n="91" d="100"/>
          <a:sy n="91" d="100"/>
        </p:scale>
        <p:origin x="16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CHHsu16" userId="S::chhsu16@nuvoton.com::b3017dd6-2759-4405-9016-2425f2b872b3" providerId="AD" clId="Web-{FAE7165E-39F1-4FA1-BA19-0587A08C8157}"/>
    <pc:docChg chg="sldOrd">
      <pc:chgData name="S220 CHHsu16" userId="S::chhsu16@nuvoton.com::b3017dd6-2759-4405-9016-2425f2b872b3" providerId="AD" clId="Web-{FAE7165E-39F1-4FA1-BA19-0587A08C8157}" dt="2022-09-28T10:18:02.061" v="0"/>
      <pc:docMkLst>
        <pc:docMk/>
      </pc:docMkLst>
      <pc:sldChg chg="ord">
        <pc:chgData name="S220 CHHsu16" userId="S::chhsu16@nuvoton.com::b3017dd6-2759-4405-9016-2425f2b872b3" providerId="AD" clId="Web-{FAE7165E-39F1-4FA1-BA19-0587A08C8157}" dt="2022-09-28T10:18:02.061" v="0"/>
        <pc:sldMkLst>
          <pc:docMk/>
          <pc:sldMk cId="1790088926" sldId="5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53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53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9513" y="696913"/>
            <a:ext cx="4645025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3250"/>
            <a:ext cx="5603875" cy="41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3325"/>
            <a:ext cx="30353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3325"/>
            <a:ext cx="30353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kumimoji="1"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321FEF2D-D038-4460-BC73-68DB989934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3850" y="1382713"/>
            <a:ext cx="8424863" cy="1470025"/>
          </a:xfrm>
        </p:spPr>
        <p:txBody>
          <a:bodyPr/>
          <a:lstStyle>
            <a:lvl1pPr algn="ctr">
              <a:defRPr sz="48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0888" y="4629150"/>
            <a:ext cx="7632700" cy="528638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 sz="2400" b="1">
                <a:solidFill>
                  <a:srgbClr val="CE0800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42C71-60F0-4B9D-98B9-5C5391AE62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306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A7C39-F197-4686-B5AE-EDC20389C9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22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4163" y="917575"/>
            <a:ext cx="1970087" cy="49593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17575"/>
            <a:ext cx="5762625" cy="49593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17253-7729-496B-8283-E86DD57075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560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138" y="917575"/>
            <a:ext cx="7885112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03350" y="2278063"/>
            <a:ext cx="3522663" cy="35988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5078413" y="2278063"/>
            <a:ext cx="3522662" cy="359886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6A0EA-572D-4FE1-B922-B4F471F328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317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138" y="917575"/>
            <a:ext cx="7885112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403350" y="2278063"/>
            <a:ext cx="7197725" cy="3598862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EC912-8B75-4CEE-9918-F42C47C543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067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72AA5-2C48-474A-B792-CD589AE0F0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372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449F1-AC95-48A6-97C9-32EB021FF7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015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522663" cy="3598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78413" y="2278063"/>
            <a:ext cx="3522662" cy="3598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EC52D-7758-4B89-9899-E3CCA6B67A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32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75E60-5B74-4D2A-9334-4FBF8CBD4B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509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42B23-F5EA-4BEB-93DF-090DAE2DB7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183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81838-8FCD-4292-9418-0856E604BC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967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D66B0-1866-4990-BE16-B103C74FDB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65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C9C7D-4471-4107-AF67-FAB14E001D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643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17575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9772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FA5DEC4-9455-4FF8-A408-38BBFA0B35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5F5F5F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sz="20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>
          <a:solidFill>
            <a:srgbClr val="646464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>
          <a:solidFill>
            <a:srgbClr val="646464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>
          <a:solidFill>
            <a:srgbClr val="646464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9388" y="1844675"/>
            <a:ext cx="8824912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CE08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F5F5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kern="0" dirty="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S220 </a:t>
            </a:r>
            <a:r>
              <a:rPr lang="zh-TW" altLang="en-US" kern="0" dirty="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工作安全訓練</a:t>
            </a:r>
            <a:br>
              <a:rPr lang="en-US" altLang="zh-TW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kern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依據</a:t>
            </a:r>
            <a:r>
              <a:rPr lang="en-US" altLang="zh-TW" sz="2400" kern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【G3630-0002</a:t>
            </a:r>
            <a:r>
              <a:rPr lang="zh-TW" altLang="en-US" sz="2400" kern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晶圓廠 擴散設備機台操作安全作業規範</a:t>
            </a:r>
            <a:r>
              <a:rPr lang="en-US" altLang="zh-TW" sz="2400" kern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】</a:t>
            </a:r>
            <a:br>
              <a:rPr lang="en-US" altLang="zh-TW" sz="20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4000" kern="0" baseline="30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</p:txBody>
      </p:sp>
      <p:sp>
        <p:nvSpPr>
          <p:cNvPr id="4099" name="副標題 1"/>
          <p:cNvSpPr>
            <a:spLocks noGrp="1"/>
          </p:cNvSpPr>
          <p:nvPr>
            <p:ph type="subTitle" idx="1"/>
          </p:nvPr>
        </p:nvSpPr>
        <p:spPr>
          <a:xfrm>
            <a:off x="827088" y="3860800"/>
            <a:ext cx="7632700" cy="1871663"/>
          </a:xfrm>
        </p:spPr>
        <p:txBody>
          <a:bodyPr/>
          <a:lstStyle/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適用時機：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定期、非定期維修保養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停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復電作業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裝機、移機作業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設備改良。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緊急狀況處置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訓練教材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S220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2022.08.06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製作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/review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267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26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350" y="2289274"/>
            <a:ext cx="44465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84213" y="2060848"/>
            <a:ext cx="381635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閥門無法確認每次關閉一定密合。若開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時仍在進行</a:t>
            </a:r>
            <a:r>
              <a:rPr lang="en-US" altLang="zh-TW" sz="18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容易造成幫浦內殘餘毒氣洩漏。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按步驟完全停止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en-US" altLang="zh-TW" sz="1800" baseline="-25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800" baseline="-25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於粗抽狀態下，才可打開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</a:p>
          <a:p>
            <a:pPr>
              <a:spcAft>
                <a:spcPts val="0"/>
              </a:spcAft>
              <a:defRPr/>
            </a:pP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59632" y="1260049"/>
            <a:ext cx="7416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GSD-5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cryo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purge gas 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71" name="圖片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87" r="22617" b="9073"/>
          <a:stretch>
            <a:fillRect/>
          </a:stretch>
        </p:blipFill>
        <p:spPr bwMode="auto">
          <a:xfrm>
            <a:off x="771525" y="4725144"/>
            <a:ext cx="3227388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267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4212" y="2060848"/>
            <a:ext cx="4967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GSD-6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連續發生多次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清查發現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dry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pump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tube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堵塞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Dry pump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排氣端管路發生問題皆會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alarm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破裂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管路堵塞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Clamp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未固定到位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管路連接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center-ring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選擇錯誤。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注意以上幾點，按照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 SOP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，定期清潔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更換管路；注意管路安裝，避免洩漏。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84325" y="1260049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GSD-6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連續多次發生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0112" y="2217460"/>
            <a:ext cx="343303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4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279" y="3228320"/>
            <a:ext cx="1703585" cy="13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3275272"/>
            <a:ext cx="1750280" cy="13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206361" y="5739005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1039BFA5-EBB2-4A58-83EE-72D03B47C156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12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0243" name="矩形 8"/>
          <p:cNvSpPr>
            <a:spLocks noChangeArrowheads="1"/>
          </p:cNvSpPr>
          <p:nvPr/>
        </p:nvSpPr>
        <p:spPr bwMode="auto">
          <a:xfrm>
            <a:off x="395288" y="260648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ltGray">
          <a:xfrm>
            <a:off x="1362894" y="4432711"/>
            <a:ext cx="2489026" cy="307777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buClr>
                <a:schemeClr val="tx2"/>
              </a:buClr>
              <a:buFont typeface="Times New Roman" panose="02020603050405020304" pitchFamily="18" charset="0"/>
              <a:buNone/>
            </a:pPr>
            <a:r>
              <a:rPr lang="zh-TW" altLang="en-US" sz="1400" dirty="0">
                <a:solidFill>
                  <a:srgbClr val="FF99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有機 </a:t>
            </a:r>
            <a:r>
              <a:rPr lang="en-US" altLang="zh-TW" sz="1400" dirty="0">
                <a:solidFill>
                  <a:srgbClr val="FF99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solidFill>
                  <a:srgbClr val="FF99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酸性氣體濾毒罐</a:t>
            </a:r>
            <a:endParaRPr lang="zh-TW" altLang="en-US" sz="14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ltGray">
          <a:xfrm>
            <a:off x="1169809" y="3140968"/>
            <a:ext cx="46166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zh-TW" altLang="en-US" sz="1800" dirty="0">
                <a:solidFill>
                  <a:srgbClr val="FF99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黃色濾毒罐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ltGray">
          <a:xfrm>
            <a:off x="4560711" y="3165872"/>
            <a:ext cx="46166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zh-TW" altLang="en-US" sz="1800" dirty="0">
                <a:solidFill>
                  <a:srgbClr val="3399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綠色濾毒罐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ltGray">
          <a:xfrm>
            <a:off x="4716016" y="4452456"/>
            <a:ext cx="2880320" cy="307777"/>
          </a:xfrm>
          <a:prstGeom prst="rect">
            <a:avLst/>
          </a:prstGeom>
          <a:noFill/>
          <a:ln w="12700">
            <a:solidFill>
              <a:srgbClr val="33993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Clr>
                <a:schemeClr val="tx2"/>
              </a:buClr>
              <a:buFont typeface="Times New Roman" panose="02020603050405020304" pitchFamily="18" charset="0"/>
              <a:buNone/>
            </a:pPr>
            <a:r>
              <a:rPr lang="zh-TW" altLang="en-US" sz="1400" dirty="0">
                <a:solidFill>
                  <a:schemeClr val="folHlink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氨氣 </a:t>
            </a:r>
            <a:r>
              <a:rPr lang="en-US" altLang="zh-TW" sz="1400" dirty="0">
                <a:solidFill>
                  <a:schemeClr val="folHlink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solidFill>
                  <a:schemeClr val="folHlink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甲基氨類氣體濾毒罐</a:t>
            </a:r>
            <a:endParaRPr lang="zh-TW" altLang="en-US" sz="1400" dirty="0">
              <a:solidFill>
                <a:srgbClr val="FF33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ltGray">
          <a:xfrm>
            <a:off x="1169296" y="4839567"/>
            <a:ext cx="46166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zh-TW" altLang="en-US" sz="18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棕色濾毒罐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942" y="4932901"/>
            <a:ext cx="1668922" cy="131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404491" y="6161484"/>
            <a:ext cx="2519437" cy="52322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CC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zh-TW" altLang="en-US" sz="14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綜合型濾毒罐：</a:t>
            </a:r>
            <a:br>
              <a:rPr lang="en-US" altLang="zh-TW" sz="14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未明 </a:t>
            </a:r>
            <a:r>
              <a:rPr lang="en-US" altLang="zh-TW" sz="14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solidFill>
                  <a:srgbClr val="CC66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緊急應變搶救使用</a:t>
            </a:r>
            <a:endParaRPr lang="zh-TW" altLang="en-US" sz="1400" dirty="0">
              <a:solidFill>
                <a:srgbClr val="3399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4211960" y="4847336"/>
            <a:ext cx="47880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◆ </a:t>
            </a:r>
            <a:r>
              <a:rPr kumimoji="1"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濾毒罐使用時機：</a:t>
            </a:r>
            <a:endParaRPr kumimoji="1"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一般作業、</a:t>
            </a:r>
            <a:r>
              <a:rPr kumimoji="1" lang="en-US" altLang="zh-TW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kumimoji="1"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：應就暴露源種類，選擇適當</a:t>
            </a:r>
            <a:br>
              <a:rPr kumimoji="1" lang="en-US" altLang="zh-TW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濾毒罐，以達防護最大效果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1"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緊急應變：為避免延誤搶救時間，緊急搶救時</a:t>
            </a:r>
            <a:br>
              <a:rPr kumimoji="1"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即使用</a:t>
            </a:r>
            <a:r>
              <a:rPr kumimoji="1" lang="zh-TW" altLang="en-US" sz="1800" b="1" dirty="0">
                <a:solidFill>
                  <a:srgbClr val="CC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綜合型濾毒罐 </a:t>
            </a:r>
            <a:r>
              <a:rPr kumimoji="1" lang="en-US" altLang="zh-TW" sz="1800" b="1" dirty="0">
                <a:solidFill>
                  <a:srgbClr val="CC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1800" b="1" dirty="0">
                <a:solidFill>
                  <a:srgbClr val="CC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棕色</a:t>
            </a:r>
            <a:r>
              <a:rPr kumimoji="1" lang="en-US" altLang="zh-TW" sz="1800" b="1" dirty="0">
                <a:solidFill>
                  <a:srgbClr val="CC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800" b="1" dirty="0">
              <a:solidFill>
                <a:srgbClr val="CC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79712" y="1739652"/>
          <a:ext cx="5544616" cy="1257300"/>
        </p:xfrm>
        <a:graphic>
          <a:graphicData uri="http://schemas.openxmlformats.org/drawingml/2006/table">
            <a:tbl>
              <a:tblPr/>
              <a:tblGrid>
                <a:gridCol w="1547729">
                  <a:extLst>
                    <a:ext uri="{9D8B030D-6E8A-4147-A177-3AD203B41FA5}">
                      <a16:colId xmlns:a16="http://schemas.microsoft.com/office/drawing/2014/main" val="3412860699"/>
                    </a:ext>
                  </a:extLst>
                </a:gridCol>
                <a:gridCol w="3996887">
                  <a:extLst>
                    <a:ext uri="{9D8B030D-6E8A-4147-A177-3AD203B41FA5}">
                      <a16:colId xmlns:a16="http://schemas.microsoft.com/office/drawing/2014/main" val="166859847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需配戴防護用具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8157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Trans-LC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半面式防毒面具 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黃色濾毒罐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881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半面式防毒面具 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黃色濾毒罐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524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POCL3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半面式防毒面具 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黃色濾毒罐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863279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971600" y="980728"/>
            <a:ext cx="7636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機台更換鋼瓶 防護用具安全規範</a:t>
            </a:r>
          </a:p>
        </p:txBody>
      </p:sp>
    </p:spTree>
    <p:extLst>
      <p:ext uri="{BB962C8B-B14F-4D97-AF65-F5344CB8AC3E}">
        <p14:creationId xmlns:p14="http://schemas.microsoft.com/office/powerpoint/2010/main" val="179008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29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511" y="2213177"/>
            <a:ext cx="3707251" cy="274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95288" y="2134011"/>
            <a:ext cx="36734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Pump down gas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機台，於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拆卸管路時發生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，確認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原因為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管路未降溫，殘留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持續揮發，於拆卸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管路時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訂定抽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機台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降溫步驟，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Tx/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抽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腔體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管路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</a:p>
          <a:p>
            <a:pPr marL="342900" indent="-342900">
              <a:spcAft>
                <a:spcPts val="0"/>
              </a:spcAft>
              <a:buFontTx/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降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溫爐管，持續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</a:p>
          <a:p>
            <a:pPr marL="342900" indent="-342900">
              <a:spcAft>
                <a:spcPts val="0"/>
              </a:spcAft>
              <a:buFontTx/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降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溫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管路，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持續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</a:p>
          <a:p>
            <a:pPr marL="342900" indent="-342900">
              <a:spcAft>
                <a:spcPts val="0"/>
              </a:spcAft>
              <a:buFontTx/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前，需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潔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&gt;3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小時才可執行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63985" y="908720"/>
            <a:ext cx="6048375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LP-N pump down gas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APM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拆管時發生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108" y="2213177"/>
            <a:ext cx="1278182" cy="2733818"/>
          </a:xfrm>
          <a:prstGeom prst="rect">
            <a:avLst/>
          </a:prstGeom>
        </p:spPr>
      </p:pic>
      <p:sp>
        <p:nvSpPr>
          <p:cNvPr id="4" name="弧形箭號 (上彎) 3"/>
          <p:cNvSpPr/>
          <p:nvPr/>
        </p:nvSpPr>
        <p:spPr bwMode="auto">
          <a:xfrm>
            <a:off x="5042804" y="4954386"/>
            <a:ext cx="3744094" cy="936105"/>
          </a:xfrm>
          <a:prstGeom prst="curved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62604" y="4275872"/>
            <a:ext cx="440920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05731" y="3751431"/>
            <a:ext cx="80021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需降溫</a:t>
            </a:r>
          </a:p>
        </p:txBody>
      </p:sp>
    </p:spTree>
    <p:extLst>
      <p:ext uri="{BB962C8B-B14F-4D97-AF65-F5344CB8AC3E}">
        <p14:creationId xmlns:p14="http://schemas.microsoft.com/office/powerpoint/2010/main" val="395095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296" y="1628800"/>
            <a:ext cx="86412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Shower head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長期使用下來會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coating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黑色反應物，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無法去除，執行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時需使用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H2O2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加以清潔，於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H2O2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清潔過程中發生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WF6 gas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H2O2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清潔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parts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，需至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IMP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抽氣台車，避免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H2O2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coating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物反應後揮發殘氣問題。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547664" y="1044025"/>
            <a:ext cx="676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WSIX-1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BPM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WF6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24" y="3923675"/>
            <a:ext cx="2520280" cy="23222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75" y="3923675"/>
            <a:ext cx="6192688" cy="2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296" y="1264692"/>
            <a:ext cx="8641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Clean burn box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時，人員為預防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VESDA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，關閉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burn box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acid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間之手動閥，但結束後未復歸，排氣端壓力無法釋放，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burn box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內之反應殘留物由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piping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接合處噴出，導致異味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issue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Clean burn box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時可請廠務協助隔離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VESDA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偵測，並於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完成後復歸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暫時關閉閥件，皆需記得在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完成後復歸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03524" y="941096"/>
            <a:ext cx="676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WSIX-1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機台異味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690" y="3636711"/>
            <a:ext cx="29210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Picture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447" y="5170471"/>
            <a:ext cx="2016125" cy="15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4138452" y="4601288"/>
            <a:ext cx="2303040" cy="111958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9" descr="Picture 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447" y="3640956"/>
            <a:ext cx="2016125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334634" y="3785419"/>
            <a:ext cx="863600" cy="10080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 flipV="1">
            <a:off x="4138451" y="4116457"/>
            <a:ext cx="2196182" cy="16425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8790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1469683"/>
            <a:ext cx="86412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F05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機台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piping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與鐵氟龍接頭處脫落，於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run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貨通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Trans-LC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時氯氣外洩，產生異味。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 marL="342900" indent="-342900">
              <a:spcAft>
                <a:spcPts val="0"/>
              </a:spcAft>
              <a:buFontTx/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訂定規範，安裝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piping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時，使用治具確認頂部至底座間距需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&lt;16cm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加裝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護套，防止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因高溫而回縮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49424" y="943549"/>
            <a:ext cx="676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F05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exhaust piping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脫落產生異味</a:t>
            </a:r>
          </a:p>
        </p:txBody>
      </p:sp>
      <p:pic>
        <p:nvPicPr>
          <p:cNvPr id="3077" name="Picture 5" descr="治具-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5262" y="3663827"/>
            <a:ext cx="2091482" cy="286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287" y="3638302"/>
            <a:ext cx="3341061" cy="29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 bwMode="auto">
          <a:xfrm>
            <a:off x="3275353" y="5085184"/>
            <a:ext cx="1008615" cy="9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877" y="3663827"/>
            <a:ext cx="2058697" cy="286151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353726" y="6155512"/>
            <a:ext cx="141577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使用治具量測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542194" y="6146254"/>
            <a:ext cx="176843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bellow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護套</a:t>
            </a:r>
          </a:p>
        </p:txBody>
      </p:sp>
    </p:spTree>
    <p:extLst>
      <p:ext uri="{BB962C8B-B14F-4D97-AF65-F5344CB8AC3E}">
        <p14:creationId xmlns:p14="http://schemas.microsoft.com/office/powerpoint/2010/main" val="357906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1635765"/>
            <a:ext cx="86412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F25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tube exhaust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接頭斷裂，無法將反應殘留物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Cl2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排至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Acid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，導致外洩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訂定規範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Pocl3 tube exhaust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支管僅能使用兩次，使用第二次後即需送修更新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確認支管刻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”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“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代表使用一次，刻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”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“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代表使用第二次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訂定規範安裝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Pocl3 tube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前，需使用超音波測厚儀確認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exhaust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支管管壁厚度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&gt;2.5mm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，若 ≦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2.4mm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則不可使用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691680" y="836712"/>
            <a:ext cx="67687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F25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 exhaust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接頭斷裂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HCL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592806" y="25898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85" y="4221088"/>
            <a:ext cx="3562052" cy="25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4181" y="4221087"/>
            <a:ext cx="2195277" cy="23416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375" y="4221087"/>
            <a:ext cx="2274688" cy="23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8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1" name="矩形 30"/>
          <p:cNvSpPr>
            <a:spLocks noChangeArrowheads="1"/>
          </p:cNvSpPr>
          <p:nvPr/>
        </p:nvSpPr>
        <p:spPr bwMode="auto">
          <a:xfrm>
            <a:off x="380375" y="166074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788" y="1619275"/>
            <a:ext cx="87282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EQ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誤開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NE-5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二次盤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N2 Purge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手動閥，導致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N2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壓力大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</a:p>
          <a:p>
            <a:pPr>
              <a:spcAft>
                <a:spcPts val="0"/>
              </a:spcAft>
              <a:defRPr/>
            </a:pP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回灌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CL2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壓力小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管路，並連帶影響所有使用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CL2</a:t>
            </a:r>
          </a:p>
          <a:p>
            <a:pPr>
              <a:spcAft>
                <a:spcPts val="0"/>
              </a:spcAft>
              <a:defRPr/>
            </a:pP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氣體相關機台，造成產品報廢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影響生產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開關二次盤手動閥，請確認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種類及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管路流向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手動閥上有紅色防呆蓋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安全掛牌皆不可動作，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務必再三確認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順時針旋轉為關閉手動閥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逆時針旋轉為開啟手動閥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確認錶壓有無異常上升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95518" y="775728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NE-5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二次盤誤開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N2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回灌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CL2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管路系統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592806" y="25898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947" y="1875705"/>
            <a:ext cx="3102927" cy="45599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3666" y="4448309"/>
            <a:ext cx="2336384" cy="227985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779912" y="5390176"/>
            <a:ext cx="198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注意！！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手動閥上有紅色防呆蓋和安全掛牌皆為不可動作，務必再三確認！</a:t>
            </a:r>
          </a:p>
        </p:txBody>
      </p:sp>
    </p:spTree>
    <p:extLst>
      <p:ext uri="{BB962C8B-B14F-4D97-AF65-F5344CB8AC3E}">
        <p14:creationId xmlns:p14="http://schemas.microsoft.com/office/powerpoint/2010/main" val="420087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76" y="260648"/>
            <a:ext cx="4184741" cy="56886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260648"/>
            <a:ext cx="3647739" cy="568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75656" y="6040338"/>
            <a:ext cx="227658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WSIX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SiH4 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防爆櫃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012160" y="6044994"/>
            <a:ext cx="1949573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N7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DCS 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防爆櫃</a:t>
            </a:r>
          </a:p>
        </p:txBody>
      </p:sp>
    </p:spTree>
    <p:extLst>
      <p:ext uri="{BB962C8B-B14F-4D97-AF65-F5344CB8AC3E}">
        <p14:creationId xmlns:p14="http://schemas.microsoft.com/office/powerpoint/2010/main" val="321735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372378"/>
              </p:ext>
            </p:extLst>
          </p:nvPr>
        </p:nvGraphicFramePr>
        <p:xfrm>
          <a:off x="395536" y="1125155"/>
          <a:ext cx="2447925" cy="42432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3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危險因子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氣體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化學品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噪音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游離輻射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326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廢棄物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879405"/>
                  </a:ext>
                </a:extLst>
              </a:tr>
            </a:tbl>
          </a:graphicData>
        </a:graphic>
      </p:graphicFrame>
      <p:sp>
        <p:nvSpPr>
          <p:cNvPr id="5136" name="Rectangle 5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739063" cy="649287"/>
          </a:xfrm>
          <a:noFill/>
        </p:spPr>
        <p:txBody>
          <a:bodyPr/>
          <a:lstStyle/>
          <a:p>
            <a:pPr eaLnBrk="1" hangingPunct="1"/>
            <a:r>
              <a:rPr lang="en-US" altLang="zh-TW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危險因子</a:t>
            </a:r>
            <a:r>
              <a:rPr lang="en-US" altLang="zh-TW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pic>
        <p:nvPicPr>
          <p:cNvPr id="5137" name="圖片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08"/>
          <a:stretch>
            <a:fillRect/>
          </a:stretch>
        </p:blipFill>
        <p:spPr bwMode="auto">
          <a:xfrm>
            <a:off x="3275856" y="1268760"/>
            <a:ext cx="5545138" cy="39560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07558E12-0E70-4315-8100-0E4DCA8B297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20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3316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化學品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91" y="3213296"/>
            <a:ext cx="3840000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5816" y="1724615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更換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Pocl3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bottle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時，確實將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OUT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端之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valve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鎖緊，且需轉動接頭測試是否鬆動，避免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open manual valve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Pocl3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洩漏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issue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156" y="3213296"/>
            <a:ext cx="3840000" cy="288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796136" y="4077392"/>
            <a:ext cx="1944216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300192" y="5699181"/>
            <a:ext cx="100540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確實旋緊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82738" y="1044025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Pocl3 bottle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注意事項</a:t>
            </a:r>
          </a:p>
        </p:txBody>
      </p:sp>
    </p:spTree>
    <p:extLst>
      <p:ext uri="{BB962C8B-B14F-4D97-AF65-F5344CB8AC3E}">
        <p14:creationId xmlns:p14="http://schemas.microsoft.com/office/powerpoint/2010/main" val="15595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07558E12-0E70-4315-8100-0E4DCA8B297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21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3316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化學品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99" y="3285304"/>
            <a:ext cx="3840000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5816" y="1597149"/>
            <a:ext cx="83886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強制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Fill Trans-LC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，請至少兩人同時作業，並需確認不可以補太滿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一般約補至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分滿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，因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Trans-LC run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貨為蒸氣壓，若補太滿可能造成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run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貨時有液體跑到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Torch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處，進而導致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Torch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炸裂風險。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464" y="3285304"/>
            <a:ext cx="3840000" cy="28800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 bwMode="auto">
          <a:xfrm flipH="1" flipV="1">
            <a:off x="2870101" y="4741675"/>
            <a:ext cx="254099" cy="4878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字方塊 8"/>
          <p:cNvSpPr txBox="1"/>
          <p:nvPr/>
        </p:nvSpPr>
        <p:spPr>
          <a:xfrm>
            <a:off x="2997150" y="5291363"/>
            <a:ext cx="132921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約補至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分滿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6732240" y="4221408"/>
            <a:ext cx="720080" cy="8640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582738" y="1044025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強制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Fill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Trans-LC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注意事項</a:t>
            </a:r>
          </a:p>
        </p:txBody>
      </p:sp>
    </p:spTree>
    <p:extLst>
      <p:ext uri="{BB962C8B-B14F-4D97-AF65-F5344CB8AC3E}">
        <p14:creationId xmlns:p14="http://schemas.microsoft.com/office/powerpoint/2010/main" val="29710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7489666" cy="273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07558E12-0E70-4315-8100-0E4DCA8B297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22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3316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化學品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2738" y="972017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化學品噴濺事故</a:t>
            </a:r>
          </a:p>
        </p:txBody>
      </p:sp>
      <p:sp>
        <p:nvSpPr>
          <p:cNvPr id="5" name="矩形 4"/>
          <p:cNvSpPr/>
          <p:nvPr/>
        </p:nvSpPr>
        <p:spPr>
          <a:xfrm>
            <a:off x="468313" y="1556792"/>
            <a:ext cx="8567737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clean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parts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，不慎遭少量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噴濺右眼，立即沖水處理後至健康中心進行醫護及狀況觀察。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clean parts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，應穿戴護目鏡，避免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噴濺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issue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05997A12-0289-419A-9FDE-194392ED2E84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4339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化學品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3531" y="1083106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HNO3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化學品噴濺事故</a:t>
            </a:r>
          </a:p>
        </p:txBody>
      </p:sp>
      <p:sp>
        <p:nvSpPr>
          <p:cNvPr id="5" name="矩形 4"/>
          <p:cNvSpPr/>
          <p:nvPr/>
        </p:nvSpPr>
        <p:spPr>
          <a:xfrm>
            <a:off x="390378" y="1916832"/>
            <a:ext cx="3605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人員進行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HNO3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打酸機故障排除拆管作業時，未配戴安全防護用具，且拆錯接頭管內殘壓造成殘餘化學品噴濺，並發生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VESDA 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進行化學品操作皆需依標準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作業程序，確實配戴個人防護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用具</a:t>
            </a: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化學品噴濺事故發生時，應立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即以大量清水沖洗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15~30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並通報護士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468313" y="1428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  <p:pic>
        <p:nvPicPr>
          <p:cNvPr id="1434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86" y="2013524"/>
            <a:ext cx="5125301" cy="407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838835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7" t="10183" r="555"/>
          <a:stretch/>
        </p:blipFill>
        <p:spPr>
          <a:xfrm>
            <a:off x="1043608" y="1556792"/>
            <a:ext cx="7381900" cy="5008457"/>
          </a:xfrm>
          <a:prstGeom prst="rect">
            <a:avLst/>
          </a:prstGeom>
        </p:spPr>
      </p:pic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化學品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82738" y="972017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S300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HF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廠商傷害事故</a:t>
            </a:r>
          </a:p>
        </p:txBody>
      </p:sp>
    </p:spTree>
    <p:extLst>
      <p:ext uri="{BB962C8B-B14F-4D97-AF65-F5344CB8AC3E}">
        <p14:creationId xmlns:p14="http://schemas.microsoft.com/office/powerpoint/2010/main" val="734232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A2DA82D3-E8FD-46FB-BE03-31810FF2389E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26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6387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噪音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378" y="2997312"/>
            <a:ext cx="4320000" cy="32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22" y="2997312"/>
            <a:ext cx="4320000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5816" y="1652607"/>
            <a:ext cx="874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進入噪音區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例如：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Pump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，或者使用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Gun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等會產生噪音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之設備，請配戴防噪音耳罩以保護自身聽力。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03648" y="980728"/>
            <a:ext cx="7237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進入噪音區、使用噪音設備 注意事項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1D11E4BB-ED7F-497D-8946-E7905D99A5CB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27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5568" y="1218818"/>
            <a:ext cx="8316912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GSD-6 filament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接點燒焦 造成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VESDA alarm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5940425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1188" y="2297113"/>
            <a:ext cx="4248150" cy="2584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power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接點燒焦，確認為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接觸不良，產生高溫燒焦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更換連接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端子，確保連接面密合。保養完成後，通電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5min.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確認無異常升溫。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8439" name="圖片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6738" y="4619625"/>
            <a:ext cx="5667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0" name="群組 1"/>
          <p:cNvGrpSpPr>
            <a:grpSpLocks/>
          </p:cNvGrpSpPr>
          <p:nvPr/>
        </p:nvGrpSpPr>
        <p:grpSpPr bwMode="auto">
          <a:xfrm>
            <a:off x="4859338" y="2360613"/>
            <a:ext cx="4251325" cy="1900237"/>
            <a:chOff x="4860032" y="2360853"/>
            <a:chExt cx="4251176" cy="1899221"/>
          </a:xfrm>
        </p:grpSpPr>
        <p:pic>
          <p:nvPicPr>
            <p:cNvPr id="18441" name="圖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630502"/>
              <a:ext cx="4251176" cy="162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" name="矩形 19"/>
            <p:cNvSpPr>
              <a:spLocks noChangeArrowheads="1"/>
            </p:cNvSpPr>
            <p:nvPr/>
          </p:nvSpPr>
          <p:spPr bwMode="auto">
            <a:xfrm>
              <a:off x="5969233" y="2360853"/>
              <a:ext cx="2032774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1800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連接端子孔徑不符</a:t>
              </a:r>
              <a:endParaRPr lang="zh-TW" altLang="zh-TW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8443" name="矩形 20"/>
            <p:cNvSpPr>
              <a:spLocks noChangeArrowheads="1"/>
            </p:cNvSpPr>
            <p:nvPr/>
          </p:nvSpPr>
          <p:spPr bwMode="auto">
            <a:xfrm>
              <a:off x="6084887" y="3278400"/>
              <a:ext cx="647353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1800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剛好</a:t>
              </a:r>
              <a:endParaRPr lang="zh-TW" altLang="zh-TW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8444" name="矩形 21"/>
            <p:cNvSpPr>
              <a:spLocks noChangeArrowheads="1"/>
            </p:cNvSpPr>
            <p:nvPr/>
          </p:nvSpPr>
          <p:spPr bwMode="auto">
            <a:xfrm>
              <a:off x="8461151" y="3139451"/>
              <a:ext cx="647353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1800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過大</a:t>
              </a:r>
              <a:endParaRPr lang="zh-TW" altLang="zh-TW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8234" y="1844824"/>
            <a:ext cx="5795766" cy="3600400"/>
          </a:xfrm>
          <a:prstGeom prst="rect">
            <a:avLst/>
          </a:prstGeom>
        </p:spPr>
      </p:pic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3238" y="1146810"/>
            <a:ext cx="8316912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E500-4 filament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接點燒焦 造成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VESDA alarm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3238" y="2297113"/>
            <a:ext cx="27726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接點燒焦，確認為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接觸不良，產生高溫燒焦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修改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E500 cable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連接方式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保養時需注意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確實鎖緊。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79912" y="5560550"/>
            <a:ext cx="557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請勿使用絕緣膠帶絕緣，需用熱縮套管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絕緣膠帶不耐熱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 bwMode="auto">
          <a:xfrm rot="11438147">
            <a:off x="7371842" y="4802593"/>
            <a:ext cx="504056" cy="73542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20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504ECEAF-B014-4790-A5E8-44E837FF760E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29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7411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3238" y="1146810"/>
            <a:ext cx="8316912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E500-1 filament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接點燒焦 造成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VESDA alarm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5940425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1188" y="2297113"/>
            <a:ext cx="5040312" cy="20304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power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接點燒焦，確認為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接觸不良，產生高溫燒焦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修改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E500 cable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連接方式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保養時需注意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cable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確實鎖緊。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415" name="群組 9"/>
          <p:cNvGrpSpPr>
            <a:grpSpLocks/>
          </p:cNvGrpSpPr>
          <p:nvPr/>
        </p:nvGrpSpPr>
        <p:grpSpPr bwMode="auto">
          <a:xfrm>
            <a:off x="6122988" y="2370138"/>
            <a:ext cx="2203450" cy="3976687"/>
            <a:chOff x="6123429" y="2370484"/>
            <a:chExt cx="2203107" cy="3975944"/>
          </a:xfrm>
        </p:grpSpPr>
        <p:pic>
          <p:nvPicPr>
            <p:cNvPr id="17420" name="Picture 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373" y="2370484"/>
              <a:ext cx="2189163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1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3429" y="4355158"/>
              <a:ext cx="2203107" cy="199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2" name="矩形 12"/>
            <p:cNvSpPr>
              <a:spLocks noChangeArrowheads="1"/>
            </p:cNvSpPr>
            <p:nvPr/>
          </p:nvSpPr>
          <p:spPr bwMode="auto">
            <a:xfrm>
              <a:off x="7449103" y="2925407"/>
              <a:ext cx="877433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1800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燒焦處</a:t>
              </a:r>
              <a:endParaRPr lang="zh-TW" altLang="zh-TW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423" name="流程圖: 接點 6"/>
            <p:cNvSpPr>
              <a:spLocks noChangeArrowheads="1"/>
            </p:cNvSpPr>
            <p:nvPr/>
          </p:nvSpPr>
          <p:spPr bwMode="auto">
            <a:xfrm>
              <a:off x="6931144" y="2739816"/>
              <a:ext cx="438716" cy="531464"/>
            </a:xfrm>
            <a:prstGeom prst="flowChartConnector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lang="zh-TW" altLang="en-US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424" name="向下箭號 7"/>
            <p:cNvSpPr>
              <a:spLocks noChangeArrowheads="1"/>
            </p:cNvSpPr>
            <p:nvPr/>
          </p:nvSpPr>
          <p:spPr bwMode="auto">
            <a:xfrm rot="222898">
              <a:off x="6941848" y="3404686"/>
              <a:ext cx="312361" cy="1751035"/>
            </a:xfrm>
            <a:prstGeom prst="downArrow">
              <a:avLst>
                <a:gd name="adj1" fmla="val 50000"/>
                <a:gd name="adj2" fmla="val 50011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lang="zh-TW" altLang="en-US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7416" name="群組 10"/>
          <p:cNvGrpSpPr>
            <a:grpSpLocks/>
          </p:cNvGrpSpPr>
          <p:nvPr/>
        </p:nvGrpSpPr>
        <p:grpSpPr bwMode="auto">
          <a:xfrm>
            <a:off x="768350" y="4497388"/>
            <a:ext cx="4608513" cy="1989137"/>
            <a:chOff x="768130" y="4498003"/>
            <a:chExt cx="4608512" cy="1988198"/>
          </a:xfrm>
        </p:grpSpPr>
        <p:pic>
          <p:nvPicPr>
            <p:cNvPr id="17417" name="圖片 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30" y="4720901"/>
              <a:ext cx="4608512" cy="176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8" name="矩形 17"/>
            <p:cNvSpPr>
              <a:spLocks noChangeArrowheads="1"/>
            </p:cNvSpPr>
            <p:nvPr/>
          </p:nvSpPr>
          <p:spPr bwMode="auto">
            <a:xfrm>
              <a:off x="1835696" y="4498003"/>
              <a:ext cx="2304256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1800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插銷式改為鎖點式</a:t>
              </a:r>
              <a:endParaRPr lang="zh-TW" altLang="zh-TW"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419" name="流程圖: 接點 18"/>
            <p:cNvSpPr>
              <a:spLocks noChangeArrowheads="1"/>
            </p:cNvSpPr>
            <p:nvPr/>
          </p:nvSpPr>
          <p:spPr bwMode="auto">
            <a:xfrm>
              <a:off x="1439652" y="5228807"/>
              <a:ext cx="792088" cy="329060"/>
            </a:xfrm>
            <a:prstGeom prst="flowChartConnector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lang="zh-TW" altLang="en-US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18674"/>
              </p:ext>
            </p:extLst>
          </p:nvPr>
        </p:nvGraphicFramePr>
        <p:xfrm>
          <a:off x="611188" y="908050"/>
          <a:ext cx="2447925" cy="36576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危險因子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氣體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化學品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噪音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游離輻射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廢棄物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879405"/>
                  </a:ext>
                </a:extLst>
              </a:tr>
            </a:tbl>
          </a:graphicData>
        </a:graphic>
      </p:graphicFrame>
      <p:sp>
        <p:nvSpPr>
          <p:cNvPr id="6160" name="Rectangle 5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739063" cy="649287"/>
          </a:xfrm>
          <a:noFill/>
        </p:spPr>
        <p:txBody>
          <a:bodyPr/>
          <a:lstStyle/>
          <a:p>
            <a:pPr eaLnBrk="1" hangingPunct="1"/>
            <a:r>
              <a:rPr lang="en-US" altLang="zh-TW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危險因子</a:t>
            </a:r>
            <a:r>
              <a:rPr lang="en-US" altLang="zh-TW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>
                <a:solidFill>
                  <a:srgbClr val="00009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sp>
        <p:nvSpPr>
          <p:cNvPr id="6161" name="文字方塊 1"/>
          <p:cNvSpPr txBox="1">
            <a:spLocks noChangeArrowheads="1"/>
          </p:cNvSpPr>
          <p:nvPr/>
        </p:nvSpPr>
        <p:spPr bwMode="auto">
          <a:xfrm>
            <a:off x="520700" y="5387975"/>
            <a:ext cx="6624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後續以實例方式介紹</a:t>
            </a:r>
            <a:endParaRPr lang="zh-TW" altLang="en-US" b="1" u="sng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347864" y="676687"/>
            <a:ext cx="5362749" cy="5868101"/>
            <a:chOff x="3347864" y="676687"/>
            <a:chExt cx="5362749" cy="5868101"/>
          </a:xfrm>
        </p:grpSpPr>
        <p:grpSp>
          <p:nvGrpSpPr>
            <p:cNvPr id="2" name="群組 1"/>
            <p:cNvGrpSpPr/>
            <p:nvPr/>
          </p:nvGrpSpPr>
          <p:grpSpPr>
            <a:xfrm>
              <a:off x="3481834" y="676687"/>
              <a:ext cx="4906516" cy="5828094"/>
              <a:chOff x="3481834" y="676687"/>
              <a:chExt cx="4906516" cy="5828094"/>
            </a:xfrm>
          </p:grpSpPr>
          <p:grpSp>
            <p:nvGrpSpPr>
              <p:cNvPr id="6170" name="群組 21"/>
              <p:cNvGrpSpPr>
                <a:grpSpLocks/>
              </p:cNvGrpSpPr>
              <p:nvPr/>
            </p:nvGrpSpPr>
            <p:grpSpPr bwMode="auto">
              <a:xfrm>
                <a:off x="3481834" y="2098376"/>
                <a:ext cx="2271713" cy="1312862"/>
                <a:chOff x="3496964" y="2312981"/>
                <a:chExt cx="2272323" cy="1312081"/>
              </a:xfrm>
            </p:grpSpPr>
            <p:pic>
              <p:nvPicPr>
                <p:cNvPr id="6171" name="圖片 9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6964" y="2312981"/>
                  <a:ext cx="2272323" cy="10099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72" name="文字方塊 23"/>
                <p:cNvSpPr txBox="1">
                  <a:spLocks noChangeArrowheads="1"/>
                </p:cNvSpPr>
                <p:nvPr/>
              </p:nvSpPr>
              <p:spPr bwMode="auto">
                <a:xfrm>
                  <a:off x="3581361" y="3317285"/>
                  <a:ext cx="210352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SzPct val="75000"/>
                    <a:buFont typeface="Arial" panose="020B0604020202020204" pitchFamily="34" charset="0"/>
                    <a:buChar char="►"/>
                    <a:defRPr sz="20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 sz="16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 2" panose="05020102010507070707" pitchFamily="18" charset="2"/>
                    <a:buChar char=""/>
                    <a:defRPr sz="1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zh-TW" altLang="en-US"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注意爆炸         注意腐蝕</a:t>
                  </a:r>
                </a:p>
              </p:txBody>
            </p:sp>
          </p:grpSp>
          <p:pic>
            <p:nvPicPr>
              <p:cNvPr id="6162" name="圖片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5463" y="5071269"/>
                <a:ext cx="1439863" cy="1433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3" name="Picture 2" descr="http://www.inroll.com.tw/upload/product/201803301401511.jp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987"/>
              <a:stretch>
                <a:fillRect/>
              </a:stretch>
            </p:blipFill>
            <p:spPr bwMode="auto">
              <a:xfrm>
                <a:off x="3538538" y="4963210"/>
                <a:ext cx="2254250" cy="1385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4" name="Picture 2" descr="http://www.inroll.com.tw/upload/product/201803301401511.jp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188" y="676687"/>
                <a:ext cx="2062162" cy="1189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5" name="Picture 2" descr="http://www.inroll.com.tw/upload/product/201803301401511.jp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729"/>
              <a:stretch>
                <a:fillRect/>
              </a:stretch>
            </p:blipFill>
            <p:spPr bwMode="auto">
              <a:xfrm>
                <a:off x="6199188" y="1834354"/>
                <a:ext cx="2071687" cy="1274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6" name="Picture 2" descr="http://www.inroll.com.tw/upload/product/201803301401511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713" y="3090864"/>
                <a:ext cx="2179637" cy="1211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7" name="圖片 7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5009" y="3590475"/>
                <a:ext cx="2268538" cy="118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8" name="圖片 17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956" y="4160043"/>
                <a:ext cx="2225675" cy="1001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169" name="群組 20"/>
              <p:cNvGrpSpPr>
                <a:grpSpLocks/>
              </p:cNvGrpSpPr>
              <p:nvPr/>
            </p:nvGrpSpPr>
            <p:grpSpPr bwMode="auto">
              <a:xfrm>
                <a:off x="3886994" y="712788"/>
                <a:ext cx="1366837" cy="1462087"/>
                <a:chOff x="3648450" y="591713"/>
                <a:chExt cx="1368152" cy="1462055"/>
              </a:xfrm>
            </p:grpSpPr>
            <p:pic>
              <p:nvPicPr>
                <p:cNvPr id="6173" name="圖片 2"/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8450" y="591713"/>
                  <a:ext cx="1368152" cy="1224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74" name="文字方塊 18"/>
                <p:cNvSpPr txBox="1">
                  <a:spLocks noChangeArrowheads="1"/>
                </p:cNvSpPr>
                <p:nvPr/>
              </p:nvSpPr>
              <p:spPr bwMode="auto">
                <a:xfrm>
                  <a:off x="3708667" y="1745991"/>
                  <a:ext cx="128936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SzPct val="75000"/>
                    <a:buFont typeface="Arial" panose="020B0604020202020204" pitchFamily="34" charset="0"/>
                    <a:buChar char="►"/>
                    <a:defRPr sz="20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 sz="16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 2" panose="05020102010507070707" pitchFamily="18" charset="2"/>
                    <a:buChar char=""/>
                    <a:defRPr sz="1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zh-TW" altLang="en-US"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注意有毒氣體</a:t>
                  </a:r>
                </a:p>
              </p:txBody>
            </p:sp>
          </p:grpSp>
        </p:grpSp>
        <p:sp>
          <p:nvSpPr>
            <p:cNvPr id="3" name="流程圖: 程序 2"/>
            <p:cNvSpPr/>
            <p:nvPr/>
          </p:nvSpPr>
          <p:spPr bwMode="auto">
            <a:xfrm>
              <a:off x="3347864" y="712788"/>
              <a:ext cx="5362749" cy="5832000"/>
            </a:xfrm>
            <a:prstGeom prst="flowChartProcess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1690" y="2299983"/>
            <a:ext cx="5831384" cy="3588544"/>
          </a:xfrm>
          <a:prstGeom prst="rect">
            <a:avLst/>
          </a:prstGeom>
        </p:spPr>
      </p:pic>
      <p:sp>
        <p:nvSpPr>
          <p:cNvPr id="174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504ECEAF-B014-4790-A5E8-44E837FF760E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30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7411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3238" y="1146810"/>
            <a:ext cx="8316912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power supply </a:t>
            </a:r>
          </a:p>
          <a:p>
            <a:pPr algn="ctr">
              <a:defRPr/>
            </a:pP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插頭電線融化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VESDA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5940425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760" y="2454266"/>
            <a:ext cx="27305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幫浦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管路於幫浦抽氣時會產生高溫。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更換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未注意電線接觸，導致項膠冒煙融化。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更換完幫浦管路後，需確認勿讓不耐溫之線路觸碰。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7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F4B7CA6-D7A6-4401-9C88-2D41D1595E25}" type="slidenum">
              <a:rPr kumimoji="0" lang="zh-TW" altLang="en-US">
                <a:solidFill>
                  <a:srgbClr val="7F7F7F"/>
                </a:solidFill>
              </a:rPr>
              <a:pPr eaLnBrk="1" hangingPunct="1"/>
              <a:t>31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536" y="332656"/>
            <a:ext cx="84248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228600">
              <a:spcAft>
                <a:spcPts val="0"/>
              </a:spcAft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3983" y="888221"/>
            <a:ext cx="83164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GSD-4 Rotary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轉子燒毀 造成</a:t>
            </a:r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VESDA alarm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1560" y="2296730"/>
            <a:ext cx="5408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生產過程中發生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rotary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轉子燒毀，確認為碳粉累積過多，造成硬化短路。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</a:pPr>
            <a:endParaRPr lang="en-US" altLang="zh-TW" sz="18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修改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rotary </a:t>
            </a:r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清潔週期及，及保養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SOP(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 S220-2018-087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zh-TW" sz="1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597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4291292"/>
            <a:ext cx="26701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1964331"/>
            <a:ext cx="2498725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4497406"/>
            <a:ext cx="3480265" cy="220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196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504ECEAF-B014-4790-A5E8-44E837FF760E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32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7411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5940425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816" y="1868631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爐管機台進行降溫拆管作業時，必須待溫度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 150°C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面板顯示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，才可將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tube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降下，拆管前請先配戴隔熱手套再拿取內外管，避免灼傷問題發生。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987" y="3356992"/>
            <a:ext cx="3827195" cy="31294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159246" y="4174019"/>
            <a:ext cx="1188417" cy="5760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82738" y="1044025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機台降溫拆管 注意事項</a:t>
            </a:r>
          </a:p>
        </p:txBody>
      </p:sp>
    </p:spTree>
    <p:extLst>
      <p:ext uri="{BB962C8B-B14F-4D97-AF65-F5344CB8AC3E}">
        <p14:creationId xmlns:p14="http://schemas.microsoft.com/office/powerpoint/2010/main" val="4184540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3111768" y="4226678"/>
            <a:ext cx="4164411" cy="2500584"/>
            <a:chOff x="5417004" y="3979662"/>
            <a:chExt cx="4164411" cy="250058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7004" y="4252958"/>
              <a:ext cx="3062520" cy="2227288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 bwMode="auto">
            <a:xfrm>
              <a:off x="7668344" y="4365103"/>
              <a:ext cx="811180" cy="936105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5710762" y="4400127"/>
              <a:ext cx="811180" cy="936105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7284709" y="4400126"/>
              <a:ext cx="144016" cy="936105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508104" y="3979662"/>
              <a:ext cx="101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AMU</a:t>
              </a:r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800353" y="5321830"/>
              <a:ext cx="1668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FARADAY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13081" y="3979662"/>
              <a:ext cx="1668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WAFER</a:t>
              </a:r>
              <a:endParaRPr lang="zh-TW" altLang="en-US" dirty="0"/>
            </a:p>
          </p:txBody>
        </p:sp>
      </p:grpSp>
      <p:sp>
        <p:nvSpPr>
          <p:cNvPr id="194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F702E1C9-7A69-4DE3-9E4D-C6FD5FBFCA56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33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游離輻射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3974" y="980728"/>
            <a:ext cx="3838685" cy="30876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51185" y="980728"/>
            <a:ext cx="46688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輻射產生原理，是因為高能量離子，撞擊固定靶材，動能轉換成光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輻射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熱能。因此，在機台內部高能量離子束會被停止的部分，皆會產生輻射。</a:t>
            </a:r>
          </a:p>
        </p:txBody>
      </p:sp>
      <p:sp>
        <p:nvSpPr>
          <p:cNvPr id="3" name="橢圓 2"/>
          <p:cNvSpPr/>
          <p:nvPr/>
        </p:nvSpPr>
        <p:spPr bwMode="auto">
          <a:xfrm>
            <a:off x="6876256" y="2708919"/>
            <a:ext cx="864096" cy="1318685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5087" y="3126482"/>
            <a:ext cx="4668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2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鉛板可有效隔離輻射，因此機台生產過程中，切勿打開遮蔽門板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403070" y="5091792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石墨容易耗損之位置皆會發生輻射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500192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57D8B892-7046-44ED-BF78-6B5FD245ABCE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34</a:t>
            </a:fld>
            <a:endParaRPr lang="zh-TW" altLang="en-US" sz="14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8"/>
          <p:cNvPicPr>
            <a:picLocks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150"/>
          <a:stretch/>
        </p:blipFill>
        <p:spPr bwMode="auto">
          <a:xfrm>
            <a:off x="4860472" y="2904771"/>
            <a:ext cx="3960000" cy="354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7"/>
          <p:cNvPicPr>
            <a:picLocks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00" y="2904771"/>
            <a:ext cx="3960000" cy="354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75816" y="1628800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Trouble shooting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高壓相關當機處理，請務必先斷電再進行動作，避免觸電問題發生，例如：爐管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shutter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氣缸調整、更換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spike t/c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、更換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SCR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風扇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等等。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3983" y="1002794"/>
            <a:ext cx="83164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高壓當機處理 注意事項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BD7510FC-F8C6-476F-AA68-0184D4102569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機械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76488" y="1052513"/>
            <a:ext cx="439102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E500 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法拉第 夾傷手指</a:t>
            </a:r>
          </a:p>
        </p:txBody>
      </p:sp>
      <p:pic>
        <p:nvPicPr>
          <p:cNvPr id="22533" name="圖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575" y="2636838"/>
            <a:ext cx="38385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11188" y="2297113"/>
            <a:ext cx="410527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當機維修時，於機械運動中上油保養，未注意滑塊動作，造成手指捲入。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機構完全停止或斷電後，才可執行軸桿上油。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535" name="爆炸 2 1"/>
          <p:cNvSpPr>
            <a:spLocks noChangeArrowheads="1"/>
          </p:cNvSpPr>
          <p:nvPr/>
        </p:nvSpPr>
        <p:spPr bwMode="auto">
          <a:xfrm>
            <a:off x="7164388" y="3644900"/>
            <a:ext cx="287337" cy="209550"/>
          </a:xfrm>
          <a:prstGeom prst="irregularSeal2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" name="直線圖說文字 1 2"/>
          <p:cNvSpPr/>
          <p:nvPr/>
        </p:nvSpPr>
        <p:spPr bwMode="auto">
          <a:xfrm>
            <a:off x="5461000" y="4840288"/>
            <a:ext cx="1439863" cy="863600"/>
          </a:xfrm>
          <a:prstGeom prst="borderCallout1">
            <a:avLst>
              <a:gd name="adj1" fmla="val -14702"/>
              <a:gd name="adj2" fmla="val 103368"/>
              <a:gd name="adj3" fmla="val -66766"/>
              <a:gd name="adj4" fmla="val 1252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Arial" pitchFamily="34" charset="0"/>
                <a:ea typeface="MS PGothic" pitchFamily="34" charset="-128"/>
              </a:rPr>
              <a:t>機械夾傷警示貼紙</a:t>
            </a:r>
          </a:p>
        </p:txBody>
      </p:sp>
      <p:sp>
        <p:nvSpPr>
          <p:cNvPr id="10" name="直線圖說文字 1 9"/>
          <p:cNvSpPr/>
          <p:nvPr/>
        </p:nvSpPr>
        <p:spPr bwMode="auto">
          <a:xfrm>
            <a:off x="6175375" y="2692400"/>
            <a:ext cx="1008063" cy="298450"/>
          </a:xfrm>
          <a:prstGeom prst="borderCallout1">
            <a:avLst>
              <a:gd name="adj1" fmla="val 104202"/>
              <a:gd name="adj2" fmla="val 103368"/>
              <a:gd name="adj3" fmla="val 323918"/>
              <a:gd name="adj4" fmla="val 112603"/>
            </a:avLst>
          </a:prstGeom>
          <a:solidFill>
            <a:srgbClr val="FF0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Arial" pitchFamily="34" charset="0"/>
                <a:ea typeface="MS PGothic" pitchFamily="34" charset="-128"/>
              </a:rPr>
              <a:t>夾傷位置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500192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4078B586-D080-469A-9820-0620B643CCE9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36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機械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2816696"/>
            <a:ext cx="480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75816" y="1556792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爐管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MV (Main Valve)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此閥件為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N.C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閥，測試時需使用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將此閥件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，留意切勿將手伸入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MV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下方，彈簧磅數極高，避免手指遭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bellow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彈簧夾傷。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/>
          <p:nvPr/>
        </p:nvCxnSpPr>
        <p:spPr bwMode="auto">
          <a:xfrm flipH="1">
            <a:off x="5220072" y="5192960"/>
            <a:ext cx="799728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字方塊 7"/>
          <p:cNvSpPr txBox="1"/>
          <p:nvPr/>
        </p:nvSpPr>
        <p:spPr>
          <a:xfrm>
            <a:off x="6084168" y="4936866"/>
            <a:ext cx="146706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勿將手伸入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376488" y="1052513"/>
            <a:ext cx="439102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爐管測試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注意事項</a:t>
            </a:r>
          </a:p>
        </p:txBody>
      </p:sp>
    </p:spTree>
    <p:extLst>
      <p:ext uri="{BB962C8B-B14F-4D97-AF65-F5344CB8AC3E}">
        <p14:creationId xmlns:p14="http://schemas.microsoft.com/office/powerpoint/2010/main" val="1298076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5722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4078B586-D080-469A-9820-0620B643CCE9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37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矩形 8"/>
          <p:cNvSpPr>
            <a:spLocks noChangeArrowheads="1"/>
          </p:cNvSpPr>
          <p:nvPr/>
        </p:nvSpPr>
        <p:spPr bwMode="auto">
          <a:xfrm>
            <a:off x="395288" y="116632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機械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816" y="1292567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爐管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確認刮管之前，必需先手壓鐵板測試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elevator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下方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switch sensor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功能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正常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(VL-800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需有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ID.63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alarm)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，避免確認刮管時，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elevator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誤動作造成壓傷。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800" y="2528759"/>
            <a:ext cx="3840000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461" y="3909392"/>
            <a:ext cx="1907958" cy="254394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44" y="2520280"/>
            <a:ext cx="3057804" cy="407707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 rot="20345541">
            <a:off x="1254238" y="5055385"/>
            <a:ext cx="1296144" cy="54795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單箭頭接點 10"/>
          <p:cNvCxnSpPr/>
          <p:nvPr/>
        </p:nvCxnSpPr>
        <p:spPr bwMode="auto">
          <a:xfrm flipV="1">
            <a:off x="2605484" y="3792159"/>
            <a:ext cx="2398564" cy="11852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7159885" y="4053408"/>
            <a:ext cx="14445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ID.63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683985"/>
            <a:ext cx="5328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爐管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確認刮管 注意事項</a:t>
            </a:r>
          </a:p>
        </p:txBody>
      </p:sp>
    </p:spTree>
    <p:extLst>
      <p:ext uri="{BB962C8B-B14F-4D97-AF65-F5344CB8AC3E}">
        <p14:creationId xmlns:p14="http://schemas.microsoft.com/office/powerpoint/2010/main" val="402134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4078B586-D080-469A-9820-0620B643CCE9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38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機械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816" y="1652607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石英酸洗過後會變薄、變輕、變銳利，拿取石英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擦拭石英時，請配戴棉手套，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避免遭石英割傷。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19" y="3138609"/>
            <a:ext cx="3840000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150" y="3141288"/>
            <a:ext cx="3840000" cy="288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76488" y="980728"/>
            <a:ext cx="439102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石英相關作業 注意事項</a:t>
            </a:r>
          </a:p>
        </p:txBody>
      </p:sp>
    </p:spTree>
    <p:extLst>
      <p:ext uri="{BB962C8B-B14F-4D97-AF65-F5344CB8AC3E}">
        <p14:creationId xmlns:p14="http://schemas.microsoft.com/office/powerpoint/2010/main" val="318577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453336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4078B586-D080-469A-9820-0620B643CCE9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39</a:t>
            </a:fld>
            <a:endParaRPr lang="zh-TW" altLang="en-US" sz="14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機械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816" y="1669157"/>
            <a:ext cx="84606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GRD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研磨機台，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Z1/Z2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之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inner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cover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有一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interlock sensor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，當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spindle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還在運轉時，開啟此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cover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機台會自動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shutdown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，故請勿將此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sensor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bypass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，避免手不慎被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spindle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捲入。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19" y="3429320"/>
            <a:ext cx="3840000" cy="28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984" y="3429320"/>
            <a:ext cx="3840000" cy="288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403648" y="5013496"/>
            <a:ext cx="864096" cy="792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7" name="直線單箭頭接點 6"/>
          <p:cNvCxnSpPr/>
          <p:nvPr/>
        </p:nvCxnSpPr>
        <p:spPr bwMode="auto">
          <a:xfrm flipV="1">
            <a:off x="2555776" y="4869480"/>
            <a:ext cx="360040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字方塊 8"/>
          <p:cNvSpPr txBox="1"/>
          <p:nvPr/>
        </p:nvSpPr>
        <p:spPr>
          <a:xfrm>
            <a:off x="1584325" y="966291"/>
            <a:ext cx="6443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GRD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研磨機台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interlock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注意事項</a:t>
            </a:r>
          </a:p>
        </p:txBody>
      </p:sp>
    </p:spTree>
    <p:extLst>
      <p:ext uri="{BB962C8B-B14F-4D97-AF65-F5344CB8AC3E}">
        <p14:creationId xmlns:p14="http://schemas.microsoft.com/office/powerpoint/2010/main" val="322971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288" y="333375"/>
            <a:ext cx="8424862" cy="49847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6200" indent="228600">
              <a:spcAft>
                <a:spcPts val="0"/>
              </a:spcAft>
              <a:defRPr/>
            </a:pPr>
            <a:r>
              <a:rPr lang="zh-TW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基本注意事項</a:t>
            </a: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Times New Roman" panose="02020603050405020304" pitchFamily="18" charset="0"/>
              <a:buAutoNum type="arabicPeriod"/>
              <a:defRPr/>
            </a:pP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未受過機台專業訓練者、初學未經資深工程師指導者、對機台不清楚者，勿從事相關作業。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Times New Roman" panose="02020603050405020304" pitchFamily="18" charset="0"/>
              <a:buAutoNum type="arabicPeriod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進行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作業前，務必閱讀本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次課程內容，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並遵守之。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Times New Roman" panose="02020603050405020304" pitchFamily="18" charset="0"/>
              <a:buAutoNum type="arabicPeriod"/>
              <a:defRPr/>
            </a:pP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標示：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3.1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本機台各潛在危害位置應貼有機台危害標示，作業時應留意標示內容以避免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意外發生。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3.2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進氣管路應標示氣體名稱及流向；排氣管路應標示排氣種類及流向。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3.3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二次盤面應標示氣體名稱、供應機台名稱及危害分類。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3.4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作業中，為避免任何人誤觸管路閥門、調壓閥及電源開關等，造成意外發生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" indent="2286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，在前述各位置應有明確警告標示。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33400" indent="-5334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3.5 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各種溶劑瓶之瓶身都應有內容物標示。前述溶劑包含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D.I.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33400" indent="-533400">
              <a:spcAft>
                <a:spcPts val="0"/>
              </a:spcAft>
              <a:defRPr/>
            </a:pP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Tx/>
              <a:buAutoNum type="arabicPeriod" startAt="4"/>
              <a:defRPr/>
            </a:pP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緊急斷電開關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(EMO)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不得以任何方式使其失效，平時應熟悉緊急斷電開關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(EMO)</a:t>
            </a:r>
            <a:r>
              <a:rPr lang="zh-TW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之位置。</a:t>
            </a: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發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生人員受傷情形，請直撥醫護室人員救護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-24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小時緊急求助專線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31119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805E664B-8192-4BA9-89F0-9CB45F8C8BD2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40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重物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5816" y="1652607"/>
            <a:ext cx="846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搬運重物，如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Furnace Heater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，請使用相關輔助工具搬運，避免拉傷、重物撞擊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等問題發生。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2564904"/>
            <a:ext cx="3312368" cy="37690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541" y="3140968"/>
            <a:ext cx="4080615" cy="28083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9988" y="918272"/>
            <a:ext cx="408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搬運重物 注意事項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500192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F44EBED5-2ABA-425E-86F0-5E6FC342FBA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41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Picture 2"/>
          <p:cNvSpPr>
            <a:spLocks noChangeAspect="1" noChangeArrowheads="1"/>
          </p:cNvSpPr>
          <p:nvPr/>
        </p:nvSpPr>
        <p:spPr bwMode="auto">
          <a:xfrm>
            <a:off x="1771775" y="3640237"/>
            <a:ext cx="2636837" cy="158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矩形 8"/>
          <p:cNvSpPr>
            <a:spLocks noChangeArrowheads="1"/>
          </p:cNvSpPr>
          <p:nvPr/>
        </p:nvSpPr>
        <p:spPr bwMode="auto">
          <a:xfrm>
            <a:off x="395288" y="66650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廢棄物 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6095554" y="2535609"/>
            <a:ext cx="3021012" cy="1541463"/>
          </a:xfrm>
          <a:prstGeom prst="star16">
            <a:avLst>
              <a:gd name="adj" fmla="val 37500"/>
            </a:avLst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</a:t>
            </a:r>
            <a:r>
              <a:rPr lang="en-US" altLang="zh-TW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系廢棄物：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含砷粉塵</a:t>
            </a:r>
            <a:r>
              <a:rPr lang="en-US" altLang="zh-TW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,....</a:t>
            </a:r>
            <a:endParaRPr lang="en-US" altLang="zh-TW" sz="1400" i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331912" y="3429000"/>
            <a:ext cx="3455988" cy="2428875"/>
          </a:xfrm>
          <a:prstGeom prst="star16">
            <a:avLst>
              <a:gd name="adj" fmla="val 37500"/>
            </a:avLst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1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lnSpc>
                <a:spcPct val="110000"/>
              </a:lnSpc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我吃水酸類廢棄物：</a:t>
            </a:r>
          </a:p>
          <a:p>
            <a:pPr algn="ctr">
              <a:lnSpc>
                <a:spcPct val="110000"/>
              </a:lnSpc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HCl</a:t>
            </a:r>
            <a:r>
              <a:rPr lang="en-US" altLang="zh-TW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HF, H2SO4, </a:t>
            </a:r>
          </a:p>
          <a:p>
            <a:pPr algn="ctr">
              <a:lnSpc>
                <a:spcPct val="110000"/>
              </a:lnSpc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HNO3, BOE,</a:t>
            </a:r>
          </a:p>
          <a:p>
            <a:pPr algn="ctr">
              <a:lnSpc>
                <a:spcPct val="110000"/>
              </a:lnSpc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H3PO4 ,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POLY-2....</a:t>
            </a:r>
          </a:p>
        </p:txBody>
      </p:sp>
      <p:graphicFrame>
        <p:nvGraphicFramePr>
          <p:cNvPr id="9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4735739"/>
              </p:ext>
            </p:extLst>
          </p:nvPr>
        </p:nvGraphicFramePr>
        <p:xfrm>
          <a:off x="179512" y="5110162"/>
          <a:ext cx="78422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559393" imgH="1765410" progId="MS_ClipArt_Gallery.5">
                  <p:embed/>
                </p:oleObj>
              </mc:Choice>
              <mc:Fallback>
                <p:oleObj name="Clip" r:id="rId2" imgW="1559393" imgH="1765410" progId="MS_ClipArt_Gallery.5">
                  <p:embed/>
                  <p:pic>
                    <p:nvPicPr>
                      <p:cNvPr id="8198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5110162"/>
                        <a:ext cx="78422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73944" y="2958737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zh-TW" altLang="en-US" sz="2400" b="1" u="sng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有害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2853333" y="2800867"/>
            <a:ext cx="4391025" cy="347703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hlink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我吃有機溶劑類廢棄物：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IPA, </a:t>
            </a:r>
            <a:r>
              <a:rPr lang="en-US" altLang="zh-TW" sz="1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Acetone,N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-BA ,HMDS,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SOG ,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光阻液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乙二醇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乙醇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,TEOS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,Trans-LC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,TMB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DURIMIDE-115A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,NMP, EBR....</a:t>
            </a:r>
          </a:p>
        </p:txBody>
      </p:sp>
      <p:graphicFrame>
        <p:nvGraphicFramePr>
          <p:cNvPr id="14" name="Object 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627285"/>
              </p:ext>
            </p:extLst>
          </p:nvPr>
        </p:nvGraphicFramePr>
        <p:xfrm>
          <a:off x="3429595" y="5406157"/>
          <a:ext cx="81121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559393" imgH="1765410" progId="MS_ClipArt_Gallery.5">
                  <p:embed/>
                </p:oleObj>
              </mc:Choice>
              <mc:Fallback>
                <p:oleObj name="Clip" r:id="rId4" imgW="1559393" imgH="1765410" progId="MS_ClipArt_Gallery.5">
                  <p:embed/>
                  <p:pic>
                    <p:nvPicPr>
                      <p:cNvPr id="8203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595" y="5406157"/>
                        <a:ext cx="811213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6038975" y="2633762"/>
            <a:ext cx="647700" cy="917575"/>
            <a:chOff x="365" y="2968"/>
            <a:chExt cx="812" cy="1005"/>
          </a:xfrm>
        </p:grpSpPr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365" y="3857"/>
              <a:ext cx="812" cy="116"/>
            </a:xfrm>
            <a:custGeom>
              <a:avLst/>
              <a:gdLst>
                <a:gd name="T0" fmla="*/ 0 w 812"/>
                <a:gd name="T1" fmla="*/ 34 h 116"/>
                <a:gd name="T2" fmla="*/ 7 w 812"/>
                <a:gd name="T3" fmla="*/ 46 h 116"/>
                <a:gd name="T4" fmla="*/ 19 w 812"/>
                <a:gd name="T5" fmla="*/ 55 h 116"/>
                <a:gd name="T6" fmla="*/ 33 w 812"/>
                <a:gd name="T7" fmla="*/ 64 h 116"/>
                <a:gd name="T8" fmla="*/ 49 w 812"/>
                <a:gd name="T9" fmla="*/ 71 h 116"/>
                <a:gd name="T10" fmla="*/ 66 w 812"/>
                <a:gd name="T11" fmla="*/ 77 h 116"/>
                <a:gd name="T12" fmla="*/ 87 w 812"/>
                <a:gd name="T13" fmla="*/ 83 h 116"/>
                <a:gd name="T14" fmla="*/ 110 w 812"/>
                <a:gd name="T15" fmla="*/ 89 h 116"/>
                <a:gd name="T16" fmla="*/ 133 w 812"/>
                <a:gd name="T17" fmla="*/ 93 h 116"/>
                <a:gd name="T18" fmla="*/ 160 w 812"/>
                <a:gd name="T19" fmla="*/ 98 h 116"/>
                <a:gd name="T20" fmla="*/ 195 w 812"/>
                <a:gd name="T21" fmla="*/ 103 h 116"/>
                <a:gd name="T22" fmla="*/ 223 w 812"/>
                <a:gd name="T23" fmla="*/ 106 h 116"/>
                <a:gd name="T24" fmla="*/ 272 w 812"/>
                <a:gd name="T25" fmla="*/ 111 h 116"/>
                <a:gd name="T26" fmla="*/ 317 w 812"/>
                <a:gd name="T27" fmla="*/ 113 h 116"/>
                <a:gd name="T28" fmla="*/ 358 w 812"/>
                <a:gd name="T29" fmla="*/ 115 h 116"/>
                <a:gd name="T30" fmla="*/ 394 w 812"/>
                <a:gd name="T31" fmla="*/ 115 h 116"/>
                <a:gd name="T32" fmla="*/ 419 w 812"/>
                <a:gd name="T33" fmla="*/ 115 h 116"/>
                <a:gd name="T34" fmla="*/ 450 w 812"/>
                <a:gd name="T35" fmla="*/ 115 h 116"/>
                <a:gd name="T36" fmla="*/ 501 w 812"/>
                <a:gd name="T37" fmla="*/ 114 h 116"/>
                <a:gd name="T38" fmla="*/ 536 w 812"/>
                <a:gd name="T39" fmla="*/ 111 h 116"/>
                <a:gd name="T40" fmla="*/ 572 w 812"/>
                <a:gd name="T41" fmla="*/ 108 h 116"/>
                <a:gd name="T42" fmla="*/ 615 w 812"/>
                <a:gd name="T43" fmla="*/ 103 h 116"/>
                <a:gd name="T44" fmla="*/ 648 w 812"/>
                <a:gd name="T45" fmla="*/ 99 h 116"/>
                <a:gd name="T46" fmla="*/ 677 w 812"/>
                <a:gd name="T47" fmla="*/ 94 h 116"/>
                <a:gd name="T48" fmla="*/ 711 w 812"/>
                <a:gd name="T49" fmla="*/ 87 h 116"/>
                <a:gd name="T50" fmla="*/ 744 w 812"/>
                <a:gd name="T51" fmla="*/ 77 h 116"/>
                <a:gd name="T52" fmla="*/ 769 w 812"/>
                <a:gd name="T53" fmla="*/ 68 h 116"/>
                <a:gd name="T54" fmla="*/ 787 w 812"/>
                <a:gd name="T55" fmla="*/ 60 h 116"/>
                <a:gd name="T56" fmla="*/ 799 w 812"/>
                <a:gd name="T57" fmla="*/ 50 h 116"/>
                <a:gd name="T58" fmla="*/ 808 w 812"/>
                <a:gd name="T59" fmla="*/ 40 h 116"/>
                <a:gd name="T60" fmla="*/ 811 w 812"/>
                <a:gd name="T61" fmla="*/ 32 h 116"/>
                <a:gd name="T62" fmla="*/ 0 w 812"/>
                <a:gd name="T6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2" h="116">
                  <a:moveTo>
                    <a:pt x="0" y="0"/>
                  </a:moveTo>
                  <a:lnTo>
                    <a:pt x="0" y="34"/>
                  </a:lnTo>
                  <a:lnTo>
                    <a:pt x="3" y="40"/>
                  </a:lnTo>
                  <a:lnTo>
                    <a:pt x="7" y="46"/>
                  </a:lnTo>
                  <a:lnTo>
                    <a:pt x="13" y="51"/>
                  </a:lnTo>
                  <a:lnTo>
                    <a:pt x="19" y="55"/>
                  </a:lnTo>
                  <a:lnTo>
                    <a:pt x="27" y="60"/>
                  </a:lnTo>
                  <a:lnTo>
                    <a:pt x="33" y="64"/>
                  </a:lnTo>
                  <a:lnTo>
                    <a:pt x="40" y="67"/>
                  </a:lnTo>
                  <a:lnTo>
                    <a:pt x="49" y="71"/>
                  </a:lnTo>
                  <a:lnTo>
                    <a:pt x="56" y="74"/>
                  </a:lnTo>
                  <a:lnTo>
                    <a:pt x="66" y="77"/>
                  </a:lnTo>
                  <a:lnTo>
                    <a:pt x="75" y="80"/>
                  </a:lnTo>
                  <a:lnTo>
                    <a:pt x="87" y="83"/>
                  </a:lnTo>
                  <a:lnTo>
                    <a:pt x="99" y="86"/>
                  </a:lnTo>
                  <a:lnTo>
                    <a:pt x="110" y="89"/>
                  </a:lnTo>
                  <a:lnTo>
                    <a:pt x="122" y="92"/>
                  </a:lnTo>
                  <a:lnTo>
                    <a:pt x="133" y="93"/>
                  </a:lnTo>
                  <a:lnTo>
                    <a:pt x="145" y="96"/>
                  </a:lnTo>
                  <a:lnTo>
                    <a:pt x="160" y="98"/>
                  </a:lnTo>
                  <a:lnTo>
                    <a:pt x="178" y="101"/>
                  </a:lnTo>
                  <a:lnTo>
                    <a:pt x="195" y="103"/>
                  </a:lnTo>
                  <a:lnTo>
                    <a:pt x="210" y="105"/>
                  </a:lnTo>
                  <a:lnTo>
                    <a:pt x="223" y="106"/>
                  </a:lnTo>
                  <a:lnTo>
                    <a:pt x="245" y="109"/>
                  </a:lnTo>
                  <a:lnTo>
                    <a:pt x="272" y="111"/>
                  </a:lnTo>
                  <a:lnTo>
                    <a:pt x="294" y="112"/>
                  </a:lnTo>
                  <a:lnTo>
                    <a:pt x="317" y="113"/>
                  </a:lnTo>
                  <a:lnTo>
                    <a:pt x="340" y="114"/>
                  </a:lnTo>
                  <a:lnTo>
                    <a:pt x="358" y="115"/>
                  </a:lnTo>
                  <a:lnTo>
                    <a:pt x="379" y="115"/>
                  </a:lnTo>
                  <a:lnTo>
                    <a:pt x="394" y="115"/>
                  </a:lnTo>
                  <a:lnTo>
                    <a:pt x="406" y="115"/>
                  </a:lnTo>
                  <a:lnTo>
                    <a:pt x="419" y="115"/>
                  </a:lnTo>
                  <a:lnTo>
                    <a:pt x="432" y="115"/>
                  </a:lnTo>
                  <a:lnTo>
                    <a:pt x="450" y="115"/>
                  </a:lnTo>
                  <a:lnTo>
                    <a:pt x="477" y="114"/>
                  </a:lnTo>
                  <a:lnTo>
                    <a:pt x="501" y="114"/>
                  </a:lnTo>
                  <a:lnTo>
                    <a:pt x="518" y="113"/>
                  </a:lnTo>
                  <a:lnTo>
                    <a:pt x="536" y="111"/>
                  </a:lnTo>
                  <a:lnTo>
                    <a:pt x="553" y="110"/>
                  </a:lnTo>
                  <a:lnTo>
                    <a:pt x="572" y="108"/>
                  </a:lnTo>
                  <a:lnTo>
                    <a:pt x="593" y="106"/>
                  </a:lnTo>
                  <a:lnTo>
                    <a:pt x="615" y="103"/>
                  </a:lnTo>
                  <a:lnTo>
                    <a:pt x="633" y="101"/>
                  </a:lnTo>
                  <a:lnTo>
                    <a:pt x="648" y="99"/>
                  </a:lnTo>
                  <a:lnTo>
                    <a:pt x="663" y="96"/>
                  </a:lnTo>
                  <a:lnTo>
                    <a:pt x="677" y="94"/>
                  </a:lnTo>
                  <a:lnTo>
                    <a:pt x="693" y="91"/>
                  </a:lnTo>
                  <a:lnTo>
                    <a:pt x="711" y="87"/>
                  </a:lnTo>
                  <a:lnTo>
                    <a:pt x="728" y="82"/>
                  </a:lnTo>
                  <a:lnTo>
                    <a:pt x="744" y="77"/>
                  </a:lnTo>
                  <a:lnTo>
                    <a:pt x="757" y="73"/>
                  </a:lnTo>
                  <a:lnTo>
                    <a:pt x="769" y="68"/>
                  </a:lnTo>
                  <a:lnTo>
                    <a:pt x="778" y="64"/>
                  </a:lnTo>
                  <a:lnTo>
                    <a:pt x="787" y="60"/>
                  </a:lnTo>
                  <a:lnTo>
                    <a:pt x="794" y="55"/>
                  </a:lnTo>
                  <a:lnTo>
                    <a:pt x="799" y="50"/>
                  </a:lnTo>
                  <a:lnTo>
                    <a:pt x="806" y="44"/>
                  </a:lnTo>
                  <a:lnTo>
                    <a:pt x="808" y="40"/>
                  </a:lnTo>
                  <a:lnTo>
                    <a:pt x="810" y="36"/>
                  </a:lnTo>
                  <a:lnTo>
                    <a:pt x="811" y="32"/>
                  </a:lnTo>
                  <a:lnTo>
                    <a:pt x="809" y="0"/>
                  </a:lnTo>
                  <a:lnTo>
                    <a:pt x="0" y="0"/>
                  </a:lnTo>
                </a:path>
              </a:pathLst>
            </a:custGeom>
            <a:solidFill>
              <a:srgbClr val="800080"/>
            </a:solidFill>
            <a:ln w="12700" cap="rnd" cmpd="sng">
              <a:solidFill>
                <a:srgbClr val="4E4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365" y="3038"/>
              <a:ext cx="812" cy="915"/>
            </a:xfrm>
            <a:custGeom>
              <a:avLst/>
              <a:gdLst>
                <a:gd name="T0" fmla="*/ 0 w 812"/>
                <a:gd name="T1" fmla="*/ 832 h 915"/>
                <a:gd name="T2" fmla="*/ 7 w 812"/>
                <a:gd name="T3" fmla="*/ 844 h 915"/>
                <a:gd name="T4" fmla="*/ 19 w 812"/>
                <a:gd name="T5" fmla="*/ 853 h 915"/>
                <a:gd name="T6" fmla="*/ 33 w 812"/>
                <a:gd name="T7" fmla="*/ 862 h 915"/>
                <a:gd name="T8" fmla="*/ 49 w 812"/>
                <a:gd name="T9" fmla="*/ 869 h 915"/>
                <a:gd name="T10" fmla="*/ 66 w 812"/>
                <a:gd name="T11" fmla="*/ 875 h 915"/>
                <a:gd name="T12" fmla="*/ 87 w 812"/>
                <a:gd name="T13" fmla="*/ 882 h 915"/>
                <a:gd name="T14" fmla="*/ 110 w 812"/>
                <a:gd name="T15" fmla="*/ 887 h 915"/>
                <a:gd name="T16" fmla="*/ 133 w 812"/>
                <a:gd name="T17" fmla="*/ 892 h 915"/>
                <a:gd name="T18" fmla="*/ 160 w 812"/>
                <a:gd name="T19" fmla="*/ 897 h 915"/>
                <a:gd name="T20" fmla="*/ 195 w 812"/>
                <a:gd name="T21" fmla="*/ 901 h 915"/>
                <a:gd name="T22" fmla="*/ 223 w 812"/>
                <a:gd name="T23" fmla="*/ 905 h 915"/>
                <a:gd name="T24" fmla="*/ 272 w 812"/>
                <a:gd name="T25" fmla="*/ 909 h 915"/>
                <a:gd name="T26" fmla="*/ 317 w 812"/>
                <a:gd name="T27" fmla="*/ 912 h 915"/>
                <a:gd name="T28" fmla="*/ 358 w 812"/>
                <a:gd name="T29" fmla="*/ 913 h 915"/>
                <a:gd name="T30" fmla="*/ 394 w 812"/>
                <a:gd name="T31" fmla="*/ 914 h 915"/>
                <a:gd name="T32" fmla="*/ 419 w 812"/>
                <a:gd name="T33" fmla="*/ 914 h 915"/>
                <a:gd name="T34" fmla="*/ 450 w 812"/>
                <a:gd name="T35" fmla="*/ 913 h 915"/>
                <a:gd name="T36" fmla="*/ 501 w 812"/>
                <a:gd name="T37" fmla="*/ 912 h 915"/>
                <a:gd name="T38" fmla="*/ 536 w 812"/>
                <a:gd name="T39" fmla="*/ 910 h 915"/>
                <a:gd name="T40" fmla="*/ 572 w 812"/>
                <a:gd name="T41" fmla="*/ 906 h 915"/>
                <a:gd name="T42" fmla="*/ 615 w 812"/>
                <a:gd name="T43" fmla="*/ 901 h 915"/>
                <a:gd name="T44" fmla="*/ 648 w 812"/>
                <a:gd name="T45" fmla="*/ 897 h 915"/>
                <a:gd name="T46" fmla="*/ 677 w 812"/>
                <a:gd name="T47" fmla="*/ 892 h 915"/>
                <a:gd name="T48" fmla="*/ 711 w 812"/>
                <a:gd name="T49" fmla="*/ 885 h 915"/>
                <a:gd name="T50" fmla="*/ 744 w 812"/>
                <a:gd name="T51" fmla="*/ 875 h 915"/>
                <a:gd name="T52" fmla="*/ 769 w 812"/>
                <a:gd name="T53" fmla="*/ 867 h 915"/>
                <a:gd name="T54" fmla="*/ 787 w 812"/>
                <a:gd name="T55" fmla="*/ 858 h 915"/>
                <a:gd name="T56" fmla="*/ 799 w 812"/>
                <a:gd name="T57" fmla="*/ 848 h 915"/>
                <a:gd name="T58" fmla="*/ 808 w 812"/>
                <a:gd name="T59" fmla="*/ 839 h 915"/>
                <a:gd name="T60" fmla="*/ 811 w 812"/>
                <a:gd name="T61" fmla="*/ 831 h 915"/>
                <a:gd name="T62" fmla="*/ 0 w 812"/>
                <a:gd name="T63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2" h="915">
                  <a:moveTo>
                    <a:pt x="0" y="0"/>
                  </a:moveTo>
                  <a:lnTo>
                    <a:pt x="0" y="832"/>
                  </a:lnTo>
                  <a:lnTo>
                    <a:pt x="3" y="839"/>
                  </a:lnTo>
                  <a:lnTo>
                    <a:pt x="7" y="844"/>
                  </a:lnTo>
                  <a:lnTo>
                    <a:pt x="13" y="849"/>
                  </a:lnTo>
                  <a:lnTo>
                    <a:pt x="19" y="853"/>
                  </a:lnTo>
                  <a:lnTo>
                    <a:pt x="27" y="859"/>
                  </a:lnTo>
                  <a:lnTo>
                    <a:pt x="33" y="862"/>
                  </a:lnTo>
                  <a:lnTo>
                    <a:pt x="40" y="865"/>
                  </a:lnTo>
                  <a:lnTo>
                    <a:pt x="49" y="869"/>
                  </a:lnTo>
                  <a:lnTo>
                    <a:pt x="56" y="872"/>
                  </a:lnTo>
                  <a:lnTo>
                    <a:pt x="66" y="875"/>
                  </a:lnTo>
                  <a:lnTo>
                    <a:pt x="75" y="878"/>
                  </a:lnTo>
                  <a:lnTo>
                    <a:pt x="87" y="882"/>
                  </a:lnTo>
                  <a:lnTo>
                    <a:pt x="99" y="885"/>
                  </a:lnTo>
                  <a:lnTo>
                    <a:pt x="110" y="887"/>
                  </a:lnTo>
                  <a:lnTo>
                    <a:pt x="122" y="890"/>
                  </a:lnTo>
                  <a:lnTo>
                    <a:pt x="133" y="892"/>
                  </a:lnTo>
                  <a:lnTo>
                    <a:pt x="145" y="894"/>
                  </a:lnTo>
                  <a:lnTo>
                    <a:pt x="160" y="897"/>
                  </a:lnTo>
                  <a:lnTo>
                    <a:pt x="178" y="899"/>
                  </a:lnTo>
                  <a:lnTo>
                    <a:pt x="195" y="901"/>
                  </a:lnTo>
                  <a:lnTo>
                    <a:pt x="210" y="903"/>
                  </a:lnTo>
                  <a:lnTo>
                    <a:pt x="223" y="905"/>
                  </a:lnTo>
                  <a:lnTo>
                    <a:pt x="245" y="907"/>
                  </a:lnTo>
                  <a:lnTo>
                    <a:pt x="272" y="909"/>
                  </a:lnTo>
                  <a:lnTo>
                    <a:pt x="294" y="910"/>
                  </a:lnTo>
                  <a:lnTo>
                    <a:pt x="317" y="912"/>
                  </a:lnTo>
                  <a:lnTo>
                    <a:pt x="340" y="912"/>
                  </a:lnTo>
                  <a:lnTo>
                    <a:pt x="358" y="913"/>
                  </a:lnTo>
                  <a:lnTo>
                    <a:pt x="379" y="914"/>
                  </a:lnTo>
                  <a:lnTo>
                    <a:pt x="394" y="914"/>
                  </a:lnTo>
                  <a:lnTo>
                    <a:pt x="406" y="914"/>
                  </a:lnTo>
                  <a:lnTo>
                    <a:pt x="419" y="914"/>
                  </a:lnTo>
                  <a:lnTo>
                    <a:pt x="432" y="914"/>
                  </a:lnTo>
                  <a:lnTo>
                    <a:pt x="450" y="913"/>
                  </a:lnTo>
                  <a:lnTo>
                    <a:pt x="477" y="912"/>
                  </a:lnTo>
                  <a:lnTo>
                    <a:pt x="501" y="912"/>
                  </a:lnTo>
                  <a:lnTo>
                    <a:pt x="518" y="911"/>
                  </a:lnTo>
                  <a:lnTo>
                    <a:pt x="536" y="910"/>
                  </a:lnTo>
                  <a:lnTo>
                    <a:pt x="553" y="908"/>
                  </a:lnTo>
                  <a:lnTo>
                    <a:pt x="572" y="906"/>
                  </a:lnTo>
                  <a:lnTo>
                    <a:pt x="593" y="905"/>
                  </a:lnTo>
                  <a:lnTo>
                    <a:pt x="615" y="901"/>
                  </a:lnTo>
                  <a:lnTo>
                    <a:pt x="633" y="899"/>
                  </a:lnTo>
                  <a:lnTo>
                    <a:pt x="648" y="897"/>
                  </a:lnTo>
                  <a:lnTo>
                    <a:pt x="663" y="895"/>
                  </a:lnTo>
                  <a:lnTo>
                    <a:pt x="677" y="892"/>
                  </a:lnTo>
                  <a:lnTo>
                    <a:pt x="693" y="889"/>
                  </a:lnTo>
                  <a:lnTo>
                    <a:pt x="711" y="885"/>
                  </a:lnTo>
                  <a:lnTo>
                    <a:pt x="728" y="881"/>
                  </a:lnTo>
                  <a:lnTo>
                    <a:pt x="744" y="875"/>
                  </a:lnTo>
                  <a:lnTo>
                    <a:pt x="757" y="871"/>
                  </a:lnTo>
                  <a:lnTo>
                    <a:pt x="769" y="867"/>
                  </a:lnTo>
                  <a:lnTo>
                    <a:pt x="778" y="863"/>
                  </a:lnTo>
                  <a:lnTo>
                    <a:pt x="787" y="858"/>
                  </a:lnTo>
                  <a:lnTo>
                    <a:pt x="794" y="853"/>
                  </a:lnTo>
                  <a:lnTo>
                    <a:pt x="799" y="848"/>
                  </a:lnTo>
                  <a:lnTo>
                    <a:pt x="806" y="843"/>
                  </a:lnTo>
                  <a:lnTo>
                    <a:pt x="808" y="839"/>
                  </a:lnTo>
                  <a:lnTo>
                    <a:pt x="810" y="835"/>
                  </a:lnTo>
                  <a:lnTo>
                    <a:pt x="811" y="831"/>
                  </a:lnTo>
                  <a:lnTo>
                    <a:pt x="809" y="0"/>
                  </a:lnTo>
                  <a:lnTo>
                    <a:pt x="0" y="0"/>
                  </a:lnTo>
                </a:path>
              </a:pathLst>
            </a:custGeom>
            <a:solidFill>
              <a:srgbClr val="800080"/>
            </a:solidFill>
            <a:ln w="12700" cap="rnd" cmpd="sng">
              <a:solidFill>
                <a:srgbClr val="4E4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365" y="2968"/>
              <a:ext cx="806" cy="188"/>
              <a:chOff x="365" y="2968"/>
              <a:chExt cx="806" cy="188"/>
            </a:xfrm>
          </p:grpSpPr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365" y="3046"/>
                <a:ext cx="806" cy="110"/>
              </a:xfrm>
              <a:custGeom>
                <a:avLst/>
                <a:gdLst>
                  <a:gd name="T0" fmla="*/ 0 w 806"/>
                  <a:gd name="T1" fmla="*/ 32 h 110"/>
                  <a:gd name="T2" fmla="*/ 7 w 806"/>
                  <a:gd name="T3" fmla="*/ 43 h 110"/>
                  <a:gd name="T4" fmla="*/ 19 w 806"/>
                  <a:gd name="T5" fmla="*/ 52 h 110"/>
                  <a:gd name="T6" fmla="*/ 33 w 806"/>
                  <a:gd name="T7" fmla="*/ 60 h 110"/>
                  <a:gd name="T8" fmla="*/ 48 w 806"/>
                  <a:gd name="T9" fmla="*/ 66 h 110"/>
                  <a:gd name="T10" fmla="*/ 65 w 806"/>
                  <a:gd name="T11" fmla="*/ 72 h 110"/>
                  <a:gd name="T12" fmla="*/ 87 w 806"/>
                  <a:gd name="T13" fmla="*/ 79 h 110"/>
                  <a:gd name="T14" fmla="*/ 109 w 806"/>
                  <a:gd name="T15" fmla="*/ 84 h 110"/>
                  <a:gd name="T16" fmla="*/ 132 w 806"/>
                  <a:gd name="T17" fmla="*/ 88 h 110"/>
                  <a:gd name="T18" fmla="*/ 159 w 806"/>
                  <a:gd name="T19" fmla="*/ 93 h 110"/>
                  <a:gd name="T20" fmla="*/ 194 w 806"/>
                  <a:gd name="T21" fmla="*/ 98 h 110"/>
                  <a:gd name="T22" fmla="*/ 221 w 806"/>
                  <a:gd name="T23" fmla="*/ 100 h 110"/>
                  <a:gd name="T24" fmla="*/ 270 w 806"/>
                  <a:gd name="T25" fmla="*/ 104 h 110"/>
                  <a:gd name="T26" fmla="*/ 315 w 806"/>
                  <a:gd name="T27" fmla="*/ 107 h 110"/>
                  <a:gd name="T28" fmla="*/ 355 w 806"/>
                  <a:gd name="T29" fmla="*/ 109 h 110"/>
                  <a:gd name="T30" fmla="*/ 391 w 806"/>
                  <a:gd name="T31" fmla="*/ 109 h 110"/>
                  <a:gd name="T32" fmla="*/ 416 w 806"/>
                  <a:gd name="T33" fmla="*/ 109 h 110"/>
                  <a:gd name="T34" fmla="*/ 447 w 806"/>
                  <a:gd name="T35" fmla="*/ 109 h 110"/>
                  <a:gd name="T36" fmla="*/ 497 w 806"/>
                  <a:gd name="T37" fmla="*/ 107 h 110"/>
                  <a:gd name="T38" fmla="*/ 532 w 806"/>
                  <a:gd name="T39" fmla="*/ 105 h 110"/>
                  <a:gd name="T40" fmla="*/ 568 w 806"/>
                  <a:gd name="T41" fmla="*/ 102 h 110"/>
                  <a:gd name="T42" fmla="*/ 610 w 806"/>
                  <a:gd name="T43" fmla="*/ 98 h 110"/>
                  <a:gd name="T44" fmla="*/ 643 w 806"/>
                  <a:gd name="T45" fmla="*/ 93 h 110"/>
                  <a:gd name="T46" fmla="*/ 672 w 806"/>
                  <a:gd name="T47" fmla="*/ 88 h 110"/>
                  <a:gd name="T48" fmla="*/ 706 w 806"/>
                  <a:gd name="T49" fmla="*/ 82 h 110"/>
                  <a:gd name="T50" fmla="*/ 739 w 806"/>
                  <a:gd name="T51" fmla="*/ 73 h 110"/>
                  <a:gd name="T52" fmla="*/ 763 w 806"/>
                  <a:gd name="T53" fmla="*/ 64 h 110"/>
                  <a:gd name="T54" fmla="*/ 781 w 806"/>
                  <a:gd name="T55" fmla="*/ 56 h 110"/>
                  <a:gd name="T56" fmla="*/ 793 w 806"/>
                  <a:gd name="T57" fmla="*/ 47 h 110"/>
                  <a:gd name="T58" fmla="*/ 802 w 806"/>
                  <a:gd name="T59" fmla="*/ 38 h 110"/>
                  <a:gd name="T60" fmla="*/ 805 w 806"/>
                  <a:gd name="T61" fmla="*/ 30 h 110"/>
                  <a:gd name="T62" fmla="*/ 0 w 806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6" h="110">
                    <a:moveTo>
                      <a:pt x="0" y="0"/>
                    </a:moveTo>
                    <a:lnTo>
                      <a:pt x="0" y="32"/>
                    </a:lnTo>
                    <a:lnTo>
                      <a:pt x="3" y="38"/>
                    </a:lnTo>
                    <a:lnTo>
                      <a:pt x="7" y="43"/>
                    </a:lnTo>
                    <a:lnTo>
                      <a:pt x="12" y="47"/>
                    </a:lnTo>
                    <a:lnTo>
                      <a:pt x="19" y="52"/>
                    </a:lnTo>
                    <a:lnTo>
                      <a:pt x="27" y="57"/>
                    </a:lnTo>
                    <a:lnTo>
                      <a:pt x="33" y="60"/>
                    </a:lnTo>
                    <a:lnTo>
                      <a:pt x="39" y="63"/>
                    </a:lnTo>
                    <a:lnTo>
                      <a:pt x="48" y="66"/>
                    </a:lnTo>
                    <a:lnTo>
                      <a:pt x="55" y="70"/>
                    </a:lnTo>
                    <a:lnTo>
                      <a:pt x="65" y="72"/>
                    </a:lnTo>
                    <a:lnTo>
                      <a:pt x="74" y="75"/>
                    </a:lnTo>
                    <a:lnTo>
                      <a:pt x="87" y="79"/>
                    </a:lnTo>
                    <a:lnTo>
                      <a:pt x="98" y="82"/>
                    </a:lnTo>
                    <a:lnTo>
                      <a:pt x="109" y="84"/>
                    </a:lnTo>
                    <a:lnTo>
                      <a:pt x="121" y="86"/>
                    </a:lnTo>
                    <a:lnTo>
                      <a:pt x="132" y="88"/>
                    </a:lnTo>
                    <a:lnTo>
                      <a:pt x="144" y="90"/>
                    </a:lnTo>
                    <a:lnTo>
                      <a:pt x="159" y="93"/>
                    </a:lnTo>
                    <a:lnTo>
                      <a:pt x="177" y="95"/>
                    </a:lnTo>
                    <a:lnTo>
                      <a:pt x="194" y="98"/>
                    </a:lnTo>
                    <a:lnTo>
                      <a:pt x="209" y="99"/>
                    </a:lnTo>
                    <a:lnTo>
                      <a:pt x="221" y="100"/>
                    </a:lnTo>
                    <a:lnTo>
                      <a:pt x="244" y="102"/>
                    </a:lnTo>
                    <a:lnTo>
                      <a:pt x="270" y="104"/>
                    </a:lnTo>
                    <a:lnTo>
                      <a:pt x="292" y="106"/>
                    </a:lnTo>
                    <a:lnTo>
                      <a:pt x="315" y="107"/>
                    </a:lnTo>
                    <a:lnTo>
                      <a:pt x="337" y="108"/>
                    </a:lnTo>
                    <a:lnTo>
                      <a:pt x="355" y="109"/>
                    </a:lnTo>
                    <a:lnTo>
                      <a:pt x="376" y="109"/>
                    </a:lnTo>
                    <a:lnTo>
                      <a:pt x="391" y="109"/>
                    </a:lnTo>
                    <a:lnTo>
                      <a:pt x="403" y="109"/>
                    </a:lnTo>
                    <a:lnTo>
                      <a:pt x="416" y="109"/>
                    </a:lnTo>
                    <a:lnTo>
                      <a:pt x="428" y="109"/>
                    </a:lnTo>
                    <a:lnTo>
                      <a:pt x="447" y="109"/>
                    </a:lnTo>
                    <a:lnTo>
                      <a:pt x="474" y="108"/>
                    </a:lnTo>
                    <a:lnTo>
                      <a:pt x="497" y="107"/>
                    </a:lnTo>
                    <a:lnTo>
                      <a:pt x="514" y="106"/>
                    </a:lnTo>
                    <a:lnTo>
                      <a:pt x="532" y="105"/>
                    </a:lnTo>
                    <a:lnTo>
                      <a:pt x="549" y="103"/>
                    </a:lnTo>
                    <a:lnTo>
                      <a:pt x="568" y="102"/>
                    </a:lnTo>
                    <a:lnTo>
                      <a:pt x="588" y="100"/>
                    </a:lnTo>
                    <a:lnTo>
                      <a:pt x="610" y="98"/>
                    </a:lnTo>
                    <a:lnTo>
                      <a:pt x="628" y="95"/>
                    </a:lnTo>
                    <a:lnTo>
                      <a:pt x="643" y="93"/>
                    </a:lnTo>
                    <a:lnTo>
                      <a:pt x="658" y="91"/>
                    </a:lnTo>
                    <a:lnTo>
                      <a:pt x="672" y="88"/>
                    </a:lnTo>
                    <a:lnTo>
                      <a:pt x="688" y="85"/>
                    </a:lnTo>
                    <a:lnTo>
                      <a:pt x="706" y="82"/>
                    </a:lnTo>
                    <a:lnTo>
                      <a:pt x="723" y="78"/>
                    </a:lnTo>
                    <a:lnTo>
                      <a:pt x="739" y="73"/>
                    </a:lnTo>
                    <a:lnTo>
                      <a:pt x="751" y="69"/>
                    </a:lnTo>
                    <a:lnTo>
                      <a:pt x="763" y="64"/>
                    </a:lnTo>
                    <a:lnTo>
                      <a:pt x="772" y="61"/>
                    </a:lnTo>
                    <a:lnTo>
                      <a:pt x="781" y="56"/>
                    </a:lnTo>
                    <a:lnTo>
                      <a:pt x="788" y="52"/>
                    </a:lnTo>
                    <a:lnTo>
                      <a:pt x="793" y="47"/>
                    </a:lnTo>
                    <a:lnTo>
                      <a:pt x="800" y="42"/>
                    </a:lnTo>
                    <a:lnTo>
                      <a:pt x="802" y="38"/>
                    </a:lnTo>
                    <a:lnTo>
                      <a:pt x="804" y="34"/>
                    </a:lnTo>
                    <a:lnTo>
                      <a:pt x="805" y="30"/>
                    </a:lnTo>
                    <a:lnTo>
                      <a:pt x="80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20" name="Oval 15"/>
              <p:cNvSpPr>
                <a:spLocks noChangeArrowheads="1"/>
              </p:cNvSpPr>
              <p:nvPr/>
            </p:nvSpPr>
            <p:spPr bwMode="auto">
              <a:xfrm>
                <a:off x="367" y="2968"/>
                <a:ext cx="800" cy="158"/>
              </a:xfrm>
              <a:prstGeom prst="ellipse">
                <a:avLst/>
              </a:prstGeom>
              <a:solidFill>
                <a:srgbClr val="800080"/>
              </a:solidFill>
              <a:ln w="12700">
                <a:solidFill>
                  <a:srgbClr val="4E4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6073900" y="2798862"/>
            <a:ext cx="77787" cy="666750"/>
            <a:chOff x="409" y="3150"/>
            <a:chExt cx="98" cy="730"/>
          </a:xfrm>
        </p:grpSpPr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411" y="3150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09" y="3188"/>
              <a:ext cx="98" cy="654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411" y="3804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grpSp>
        <p:nvGrpSpPr>
          <p:cNvPr id="25" name="Group 20"/>
          <p:cNvGrpSpPr>
            <a:grpSpLocks/>
          </p:cNvGrpSpPr>
          <p:nvPr/>
        </p:nvGrpSpPr>
        <p:grpSpPr bwMode="auto">
          <a:xfrm>
            <a:off x="6570787" y="2798862"/>
            <a:ext cx="77788" cy="666750"/>
            <a:chOff x="1032" y="3149"/>
            <a:chExt cx="98" cy="730"/>
          </a:xfrm>
        </p:grpSpPr>
        <p:sp>
          <p:nvSpPr>
            <p:cNvPr id="26" name="Oval 21"/>
            <p:cNvSpPr>
              <a:spLocks noChangeArrowheads="1"/>
            </p:cNvSpPr>
            <p:nvPr/>
          </p:nvSpPr>
          <p:spPr bwMode="auto">
            <a:xfrm>
              <a:off x="1034" y="3149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1032" y="3185"/>
              <a:ext cx="98" cy="65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1034" y="3803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6521004" y="2870572"/>
            <a:ext cx="77787" cy="666750"/>
            <a:chOff x="875" y="3170"/>
            <a:chExt cx="98" cy="730"/>
          </a:xfrm>
        </p:grpSpPr>
        <p:sp>
          <p:nvSpPr>
            <p:cNvPr id="30" name="Oval 25"/>
            <p:cNvSpPr>
              <a:spLocks noChangeArrowheads="1"/>
            </p:cNvSpPr>
            <p:nvPr/>
          </p:nvSpPr>
          <p:spPr bwMode="auto">
            <a:xfrm>
              <a:off x="877" y="3170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875" y="3206"/>
              <a:ext cx="98" cy="65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77" y="3824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6197725" y="2817912"/>
            <a:ext cx="77787" cy="666750"/>
            <a:chOff x="563" y="3170"/>
            <a:chExt cx="98" cy="730"/>
          </a:xfrm>
        </p:grpSpPr>
        <p:sp>
          <p:nvSpPr>
            <p:cNvPr id="34" name="Oval 29"/>
            <p:cNvSpPr>
              <a:spLocks noChangeArrowheads="1"/>
            </p:cNvSpPr>
            <p:nvPr/>
          </p:nvSpPr>
          <p:spPr bwMode="auto">
            <a:xfrm>
              <a:off x="565" y="3170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563" y="3206"/>
              <a:ext cx="98" cy="65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565" y="3824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321550" y="2827437"/>
            <a:ext cx="77787" cy="666750"/>
            <a:chOff x="719" y="3181"/>
            <a:chExt cx="98" cy="729"/>
          </a:xfrm>
        </p:grpSpPr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721" y="3181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719" y="3217"/>
              <a:ext cx="98" cy="656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721" y="3834"/>
              <a:ext cx="96" cy="76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41" name="Freeform 36"/>
          <p:cNvSpPr>
            <a:spLocks/>
          </p:cNvSpPr>
          <p:nvPr/>
        </p:nvSpPr>
        <p:spPr bwMode="auto">
          <a:xfrm>
            <a:off x="6019925" y="2636937"/>
            <a:ext cx="685800" cy="155575"/>
          </a:xfrm>
          <a:custGeom>
            <a:avLst/>
            <a:gdLst>
              <a:gd name="T0" fmla="*/ 0 w 860"/>
              <a:gd name="T1" fmla="*/ 0 h 170"/>
              <a:gd name="T2" fmla="*/ 0 w 860"/>
              <a:gd name="T3" fmla="*/ 82 h 170"/>
              <a:gd name="T4" fmla="*/ 5 w 860"/>
              <a:gd name="T5" fmla="*/ 95 h 170"/>
              <a:gd name="T6" fmla="*/ 22 w 860"/>
              <a:gd name="T7" fmla="*/ 109 h 170"/>
              <a:gd name="T8" fmla="*/ 41 w 860"/>
              <a:gd name="T9" fmla="*/ 119 h 170"/>
              <a:gd name="T10" fmla="*/ 66 w 860"/>
              <a:gd name="T11" fmla="*/ 128 h 170"/>
              <a:gd name="T12" fmla="*/ 100 w 860"/>
              <a:gd name="T13" fmla="*/ 137 h 170"/>
              <a:gd name="T14" fmla="*/ 144 w 860"/>
              <a:gd name="T15" fmla="*/ 148 h 170"/>
              <a:gd name="T16" fmla="*/ 198 w 860"/>
              <a:gd name="T17" fmla="*/ 156 h 170"/>
              <a:gd name="T18" fmla="*/ 250 w 860"/>
              <a:gd name="T19" fmla="*/ 162 h 170"/>
              <a:gd name="T20" fmla="*/ 313 w 860"/>
              <a:gd name="T21" fmla="*/ 166 h 170"/>
              <a:gd name="T22" fmla="*/ 375 w 860"/>
              <a:gd name="T23" fmla="*/ 169 h 170"/>
              <a:gd name="T24" fmla="*/ 430 w 860"/>
              <a:gd name="T25" fmla="*/ 169 h 170"/>
              <a:gd name="T26" fmla="*/ 489 w 860"/>
              <a:gd name="T27" fmla="*/ 169 h 170"/>
              <a:gd name="T28" fmla="*/ 545 w 860"/>
              <a:gd name="T29" fmla="*/ 166 h 170"/>
              <a:gd name="T30" fmla="*/ 601 w 860"/>
              <a:gd name="T31" fmla="*/ 162 h 170"/>
              <a:gd name="T32" fmla="*/ 654 w 860"/>
              <a:gd name="T33" fmla="*/ 157 h 170"/>
              <a:gd name="T34" fmla="*/ 705 w 860"/>
              <a:gd name="T35" fmla="*/ 149 h 170"/>
              <a:gd name="T36" fmla="*/ 730 w 860"/>
              <a:gd name="T37" fmla="*/ 145 h 170"/>
              <a:gd name="T38" fmla="*/ 753 w 860"/>
              <a:gd name="T39" fmla="*/ 140 h 170"/>
              <a:gd name="T40" fmla="*/ 774 w 860"/>
              <a:gd name="T41" fmla="*/ 135 h 170"/>
              <a:gd name="T42" fmla="*/ 788 w 860"/>
              <a:gd name="T43" fmla="*/ 131 h 170"/>
              <a:gd name="T44" fmla="*/ 801 w 860"/>
              <a:gd name="T45" fmla="*/ 127 h 170"/>
              <a:gd name="T46" fmla="*/ 815 w 860"/>
              <a:gd name="T47" fmla="*/ 122 h 170"/>
              <a:gd name="T48" fmla="*/ 828 w 860"/>
              <a:gd name="T49" fmla="*/ 115 h 170"/>
              <a:gd name="T50" fmla="*/ 838 w 860"/>
              <a:gd name="T51" fmla="*/ 108 h 170"/>
              <a:gd name="T52" fmla="*/ 852 w 860"/>
              <a:gd name="T53" fmla="*/ 97 h 170"/>
              <a:gd name="T54" fmla="*/ 858 w 860"/>
              <a:gd name="T55" fmla="*/ 89 h 170"/>
              <a:gd name="T56" fmla="*/ 859 w 860"/>
              <a:gd name="T57" fmla="*/ 80 h 170"/>
              <a:gd name="T58" fmla="*/ 859 w 860"/>
              <a:gd name="T59" fmla="*/ 74 h 170"/>
              <a:gd name="T60" fmla="*/ 859 w 860"/>
              <a:gd name="T61" fmla="*/ 0 h 170"/>
              <a:gd name="T62" fmla="*/ 0 w 860"/>
              <a:gd name="T6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0" h="170">
                <a:moveTo>
                  <a:pt x="0" y="0"/>
                </a:moveTo>
                <a:lnTo>
                  <a:pt x="0" y="82"/>
                </a:lnTo>
                <a:lnTo>
                  <a:pt x="5" y="95"/>
                </a:lnTo>
                <a:lnTo>
                  <a:pt x="22" y="109"/>
                </a:lnTo>
                <a:lnTo>
                  <a:pt x="41" y="119"/>
                </a:lnTo>
                <a:lnTo>
                  <a:pt x="66" y="128"/>
                </a:lnTo>
                <a:lnTo>
                  <a:pt x="100" y="137"/>
                </a:lnTo>
                <a:lnTo>
                  <a:pt x="144" y="148"/>
                </a:lnTo>
                <a:lnTo>
                  <a:pt x="198" y="156"/>
                </a:lnTo>
                <a:lnTo>
                  <a:pt x="250" y="162"/>
                </a:lnTo>
                <a:lnTo>
                  <a:pt x="313" y="166"/>
                </a:lnTo>
                <a:lnTo>
                  <a:pt x="375" y="169"/>
                </a:lnTo>
                <a:lnTo>
                  <a:pt x="430" y="169"/>
                </a:lnTo>
                <a:lnTo>
                  <a:pt x="489" y="169"/>
                </a:lnTo>
                <a:lnTo>
                  <a:pt x="545" y="166"/>
                </a:lnTo>
                <a:lnTo>
                  <a:pt x="601" y="162"/>
                </a:lnTo>
                <a:lnTo>
                  <a:pt x="654" y="157"/>
                </a:lnTo>
                <a:lnTo>
                  <a:pt x="705" y="149"/>
                </a:lnTo>
                <a:lnTo>
                  <a:pt x="730" y="145"/>
                </a:lnTo>
                <a:lnTo>
                  <a:pt x="753" y="140"/>
                </a:lnTo>
                <a:lnTo>
                  <a:pt x="774" y="135"/>
                </a:lnTo>
                <a:lnTo>
                  <a:pt x="788" y="131"/>
                </a:lnTo>
                <a:lnTo>
                  <a:pt x="801" y="127"/>
                </a:lnTo>
                <a:lnTo>
                  <a:pt x="815" y="122"/>
                </a:lnTo>
                <a:lnTo>
                  <a:pt x="828" y="115"/>
                </a:lnTo>
                <a:lnTo>
                  <a:pt x="838" y="108"/>
                </a:lnTo>
                <a:lnTo>
                  <a:pt x="852" y="97"/>
                </a:lnTo>
                <a:lnTo>
                  <a:pt x="858" y="89"/>
                </a:lnTo>
                <a:lnTo>
                  <a:pt x="859" y="80"/>
                </a:lnTo>
                <a:lnTo>
                  <a:pt x="859" y="74"/>
                </a:lnTo>
                <a:lnTo>
                  <a:pt x="859" y="0"/>
                </a:lnTo>
                <a:lnTo>
                  <a:pt x="0" y="0"/>
                </a:lnTo>
              </a:path>
            </a:pathLst>
          </a:custGeom>
          <a:solidFill>
            <a:srgbClr val="CC99FF"/>
          </a:solidFill>
          <a:ln w="12700" cap="rnd" cmpd="sng">
            <a:solidFill>
              <a:srgbClr val="4E4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6021512" y="2573437"/>
            <a:ext cx="677863" cy="153987"/>
          </a:xfrm>
          <a:prstGeom prst="ellipse">
            <a:avLst/>
          </a:prstGeom>
          <a:solidFill>
            <a:srgbClr val="CC99FF"/>
          </a:solidFill>
          <a:ln w="12700">
            <a:solidFill>
              <a:srgbClr val="4E4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6080250" y="2597249"/>
            <a:ext cx="560387" cy="120650"/>
          </a:xfrm>
          <a:prstGeom prst="ellipse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4" name="Freeform 39"/>
          <p:cNvSpPr>
            <a:spLocks/>
          </p:cNvSpPr>
          <p:nvPr/>
        </p:nvSpPr>
        <p:spPr bwMode="auto">
          <a:xfrm>
            <a:off x="6059612" y="2565499"/>
            <a:ext cx="298450" cy="134938"/>
          </a:xfrm>
          <a:custGeom>
            <a:avLst/>
            <a:gdLst>
              <a:gd name="T0" fmla="*/ 375 w 376"/>
              <a:gd name="T1" fmla="*/ 76 h 148"/>
              <a:gd name="T2" fmla="*/ 335 w 376"/>
              <a:gd name="T3" fmla="*/ 147 h 148"/>
              <a:gd name="T4" fmla="*/ 250 w 376"/>
              <a:gd name="T5" fmla="*/ 147 h 148"/>
              <a:gd name="T6" fmla="*/ 375 w 376"/>
              <a:gd name="T7" fmla="*/ 76 h 148"/>
              <a:gd name="T8" fmla="*/ 154 w 376"/>
              <a:gd name="T9" fmla="*/ 140 h 148"/>
              <a:gd name="T10" fmla="*/ 100 w 376"/>
              <a:gd name="T11" fmla="*/ 127 h 148"/>
              <a:gd name="T12" fmla="*/ 375 w 376"/>
              <a:gd name="T13" fmla="*/ 76 h 148"/>
              <a:gd name="T14" fmla="*/ 0 w 376"/>
              <a:gd name="T15" fmla="*/ 107 h 148"/>
              <a:gd name="T16" fmla="*/ 0 w 376"/>
              <a:gd name="T17" fmla="*/ 66 h 148"/>
              <a:gd name="T18" fmla="*/ 375 w 376"/>
              <a:gd name="T19" fmla="*/ 76 h 148"/>
              <a:gd name="T20" fmla="*/ 51 w 376"/>
              <a:gd name="T21" fmla="*/ 45 h 148"/>
              <a:gd name="T22" fmla="*/ 75 w 376"/>
              <a:gd name="T23" fmla="*/ 25 h 148"/>
              <a:gd name="T24" fmla="*/ 375 w 376"/>
              <a:gd name="T25" fmla="*/ 76 h 148"/>
              <a:gd name="T26" fmla="*/ 159 w 376"/>
              <a:gd name="T27" fmla="*/ 13 h 148"/>
              <a:gd name="T28" fmla="*/ 208 w 376"/>
              <a:gd name="T29" fmla="*/ 4 h 148"/>
              <a:gd name="T30" fmla="*/ 375 w 376"/>
              <a:gd name="T31" fmla="*/ 76 h 148"/>
              <a:gd name="T32" fmla="*/ 285 w 376"/>
              <a:gd name="T33" fmla="*/ 1 h 148"/>
              <a:gd name="T34" fmla="*/ 349 w 376"/>
              <a:gd name="T35" fmla="*/ 0 h 148"/>
              <a:gd name="T36" fmla="*/ 375 w 376"/>
              <a:gd name="T37" fmla="*/ 76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6" h="148">
                <a:moveTo>
                  <a:pt x="375" y="76"/>
                </a:moveTo>
                <a:lnTo>
                  <a:pt x="335" y="147"/>
                </a:lnTo>
                <a:lnTo>
                  <a:pt x="250" y="147"/>
                </a:lnTo>
                <a:lnTo>
                  <a:pt x="375" y="76"/>
                </a:lnTo>
                <a:lnTo>
                  <a:pt x="154" y="140"/>
                </a:lnTo>
                <a:lnTo>
                  <a:pt x="100" y="127"/>
                </a:lnTo>
                <a:lnTo>
                  <a:pt x="375" y="76"/>
                </a:lnTo>
                <a:lnTo>
                  <a:pt x="0" y="107"/>
                </a:lnTo>
                <a:lnTo>
                  <a:pt x="0" y="66"/>
                </a:lnTo>
                <a:lnTo>
                  <a:pt x="375" y="76"/>
                </a:lnTo>
                <a:lnTo>
                  <a:pt x="51" y="45"/>
                </a:lnTo>
                <a:lnTo>
                  <a:pt x="75" y="25"/>
                </a:lnTo>
                <a:lnTo>
                  <a:pt x="375" y="76"/>
                </a:lnTo>
                <a:lnTo>
                  <a:pt x="159" y="13"/>
                </a:lnTo>
                <a:lnTo>
                  <a:pt x="208" y="4"/>
                </a:lnTo>
                <a:lnTo>
                  <a:pt x="375" y="76"/>
                </a:lnTo>
                <a:lnTo>
                  <a:pt x="285" y="1"/>
                </a:lnTo>
                <a:lnTo>
                  <a:pt x="349" y="0"/>
                </a:lnTo>
                <a:lnTo>
                  <a:pt x="375" y="76"/>
                </a:lnTo>
              </a:path>
            </a:pathLst>
          </a:custGeom>
          <a:solidFill>
            <a:srgbClr val="FCFE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5" name="Freeform 40"/>
          <p:cNvSpPr>
            <a:spLocks/>
          </p:cNvSpPr>
          <p:nvPr/>
        </p:nvSpPr>
        <p:spPr bwMode="auto">
          <a:xfrm>
            <a:off x="6361237" y="2567087"/>
            <a:ext cx="300038" cy="136525"/>
          </a:xfrm>
          <a:custGeom>
            <a:avLst/>
            <a:gdLst>
              <a:gd name="T0" fmla="*/ 0 w 376"/>
              <a:gd name="T1" fmla="*/ 77 h 149"/>
              <a:gd name="T2" fmla="*/ 40 w 376"/>
              <a:gd name="T3" fmla="*/ 148 h 149"/>
              <a:gd name="T4" fmla="*/ 125 w 376"/>
              <a:gd name="T5" fmla="*/ 148 h 149"/>
              <a:gd name="T6" fmla="*/ 0 w 376"/>
              <a:gd name="T7" fmla="*/ 77 h 149"/>
              <a:gd name="T8" fmla="*/ 221 w 376"/>
              <a:gd name="T9" fmla="*/ 141 h 149"/>
              <a:gd name="T10" fmla="*/ 275 w 376"/>
              <a:gd name="T11" fmla="*/ 128 h 149"/>
              <a:gd name="T12" fmla="*/ 0 w 376"/>
              <a:gd name="T13" fmla="*/ 77 h 149"/>
              <a:gd name="T14" fmla="*/ 375 w 376"/>
              <a:gd name="T15" fmla="*/ 108 h 149"/>
              <a:gd name="T16" fmla="*/ 375 w 376"/>
              <a:gd name="T17" fmla="*/ 66 h 149"/>
              <a:gd name="T18" fmla="*/ 0 w 376"/>
              <a:gd name="T19" fmla="*/ 77 h 149"/>
              <a:gd name="T20" fmla="*/ 324 w 376"/>
              <a:gd name="T21" fmla="*/ 46 h 149"/>
              <a:gd name="T22" fmla="*/ 300 w 376"/>
              <a:gd name="T23" fmla="*/ 26 h 149"/>
              <a:gd name="T24" fmla="*/ 0 w 376"/>
              <a:gd name="T25" fmla="*/ 77 h 149"/>
              <a:gd name="T26" fmla="*/ 216 w 376"/>
              <a:gd name="T27" fmla="*/ 14 h 149"/>
              <a:gd name="T28" fmla="*/ 167 w 376"/>
              <a:gd name="T29" fmla="*/ 4 h 149"/>
              <a:gd name="T30" fmla="*/ 0 w 376"/>
              <a:gd name="T31" fmla="*/ 77 h 149"/>
              <a:gd name="T32" fmla="*/ 90 w 376"/>
              <a:gd name="T33" fmla="*/ 2 h 149"/>
              <a:gd name="T34" fmla="*/ 26 w 376"/>
              <a:gd name="T35" fmla="*/ 0 h 149"/>
              <a:gd name="T36" fmla="*/ 0 w 376"/>
              <a:gd name="T37" fmla="*/ 77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6" h="149">
                <a:moveTo>
                  <a:pt x="0" y="77"/>
                </a:moveTo>
                <a:lnTo>
                  <a:pt x="40" y="148"/>
                </a:lnTo>
                <a:lnTo>
                  <a:pt x="125" y="148"/>
                </a:lnTo>
                <a:lnTo>
                  <a:pt x="0" y="77"/>
                </a:lnTo>
                <a:lnTo>
                  <a:pt x="221" y="141"/>
                </a:lnTo>
                <a:lnTo>
                  <a:pt x="275" y="128"/>
                </a:lnTo>
                <a:lnTo>
                  <a:pt x="0" y="77"/>
                </a:lnTo>
                <a:lnTo>
                  <a:pt x="375" y="108"/>
                </a:lnTo>
                <a:lnTo>
                  <a:pt x="375" y="66"/>
                </a:lnTo>
                <a:lnTo>
                  <a:pt x="0" y="77"/>
                </a:lnTo>
                <a:lnTo>
                  <a:pt x="324" y="46"/>
                </a:lnTo>
                <a:lnTo>
                  <a:pt x="300" y="26"/>
                </a:lnTo>
                <a:lnTo>
                  <a:pt x="0" y="77"/>
                </a:lnTo>
                <a:lnTo>
                  <a:pt x="216" y="14"/>
                </a:lnTo>
                <a:lnTo>
                  <a:pt x="167" y="4"/>
                </a:lnTo>
                <a:lnTo>
                  <a:pt x="0" y="77"/>
                </a:lnTo>
                <a:lnTo>
                  <a:pt x="90" y="2"/>
                </a:lnTo>
                <a:lnTo>
                  <a:pt x="26" y="0"/>
                </a:lnTo>
                <a:lnTo>
                  <a:pt x="0" y="77"/>
                </a:lnTo>
              </a:path>
            </a:pathLst>
          </a:custGeom>
          <a:solidFill>
            <a:srgbClr val="FCFE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6254875" y="2579787"/>
            <a:ext cx="214312" cy="58737"/>
            <a:chOff x="636" y="2910"/>
            <a:chExt cx="269" cy="64"/>
          </a:xfrm>
        </p:grpSpPr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650" y="2910"/>
              <a:ext cx="241" cy="54"/>
            </a:xfrm>
            <a:custGeom>
              <a:avLst/>
              <a:gdLst>
                <a:gd name="T0" fmla="*/ 0 w 242"/>
                <a:gd name="T1" fmla="*/ 52 h 53"/>
                <a:gd name="T2" fmla="*/ 60 w 242"/>
                <a:gd name="T3" fmla="*/ 0 h 53"/>
                <a:gd name="T4" fmla="*/ 181 w 242"/>
                <a:gd name="T5" fmla="*/ 0 h 53"/>
                <a:gd name="T6" fmla="*/ 241 w 242"/>
                <a:gd name="T7" fmla="*/ 52 h 53"/>
                <a:gd name="T8" fmla="*/ 181 w 242"/>
                <a:gd name="T9" fmla="*/ 52 h 53"/>
                <a:gd name="T10" fmla="*/ 150 w 242"/>
                <a:gd name="T11" fmla="*/ 26 h 53"/>
                <a:gd name="T12" fmla="*/ 90 w 242"/>
                <a:gd name="T13" fmla="*/ 26 h 53"/>
                <a:gd name="T14" fmla="*/ 60 w 242"/>
                <a:gd name="T15" fmla="*/ 52 h 53"/>
                <a:gd name="T16" fmla="*/ 0 w 242"/>
                <a:gd name="T1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53">
                  <a:moveTo>
                    <a:pt x="0" y="52"/>
                  </a:moveTo>
                  <a:lnTo>
                    <a:pt x="60" y="0"/>
                  </a:lnTo>
                  <a:lnTo>
                    <a:pt x="181" y="0"/>
                  </a:lnTo>
                  <a:lnTo>
                    <a:pt x="241" y="52"/>
                  </a:lnTo>
                  <a:lnTo>
                    <a:pt x="181" y="52"/>
                  </a:lnTo>
                  <a:lnTo>
                    <a:pt x="150" y="26"/>
                  </a:lnTo>
                  <a:lnTo>
                    <a:pt x="90" y="26"/>
                  </a:lnTo>
                  <a:lnTo>
                    <a:pt x="60" y="52"/>
                  </a:lnTo>
                  <a:lnTo>
                    <a:pt x="0" y="52"/>
                  </a:lnTo>
                </a:path>
              </a:pathLst>
            </a:custGeom>
            <a:solidFill>
              <a:srgbClr val="9900CC"/>
            </a:solidFill>
            <a:ln w="12700" cap="rnd" cmpd="sng">
              <a:solidFill>
                <a:srgbClr val="4E4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636" y="2915"/>
              <a:ext cx="269" cy="59"/>
            </a:xfrm>
            <a:custGeom>
              <a:avLst/>
              <a:gdLst>
                <a:gd name="T0" fmla="*/ 0 w 269"/>
                <a:gd name="T1" fmla="*/ 58 h 59"/>
                <a:gd name="T2" fmla="*/ 67 w 269"/>
                <a:gd name="T3" fmla="*/ 0 h 59"/>
                <a:gd name="T4" fmla="*/ 201 w 269"/>
                <a:gd name="T5" fmla="*/ 0 h 59"/>
                <a:gd name="T6" fmla="*/ 268 w 269"/>
                <a:gd name="T7" fmla="*/ 58 h 59"/>
                <a:gd name="T8" fmla="*/ 201 w 269"/>
                <a:gd name="T9" fmla="*/ 58 h 59"/>
                <a:gd name="T10" fmla="*/ 168 w 269"/>
                <a:gd name="T11" fmla="*/ 29 h 59"/>
                <a:gd name="T12" fmla="*/ 100 w 269"/>
                <a:gd name="T13" fmla="*/ 29 h 59"/>
                <a:gd name="T14" fmla="*/ 67 w 269"/>
                <a:gd name="T15" fmla="*/ 58 h 59"/>
                <a:gd name="T16" fmla="*/ 0 w 269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9">
                  <a:moveTo>
                    <a:pt x="0" y="58"/>
                  </a:moveTo>
                  <a:lnTo>
                    <a:pt x="67" y="0"/>
                  </a:lnTo>
                  <a:lnTo>
                    <a:pt x="201" y="0"/>
                  </a:lnTo>
                  <a:lnTo>
                    <a:pt x="268" y="58"/>
                  </a:lnTo>
                  <a:lnTo>
                    <a:pt x="201" y="58"/>
                  </a:lnTo>
                  <a:lnTo>
                    <a:pt x="168" y="29"/>
                  </a:lnTo>
                  <a:lnTo>
                    <a:pt x="100" y="29"/>
                  </a:lnTo>
                  <a:lnTo>
                    <a:pt x="67" y="58"/>
                  </a:lnTo>
                  <a:lnTo>
                    <a:pt x="0" y="58"/>
                  </a:lnTo>
                </a:path>
              </a:pathLst>
            </a:custGeom>
            <a:solidFill>
              <a:srgbClr val="9900CC"/>
            </a:solidFill>
            <a:ln w="12700" cap="rnd" cmpd="sng">
              <a:solidFill>
                <a:srgbClr val="4E4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82" name="AutoShape 77"/>
          <p:cNvSpPr>
            <a:spLocks noChangeArrowheads="1"/>
          </p:cNvSpPr>
          <p:nvPr/>
        </p:nvSpPr>
        <p:spPr bwMode="auto">
          <a:xfrm>
            <a:off x="6059612" y="4538762"/>
            <a:ext cx="3128962" cy="1865312"/>
          </a:xfrm>
          <a:prstGeom prst="star16">
            <a:avLst>
              <a:gd name="adj" fmla="val 37500"/>
            </a:avLst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buSzTx/>
              <a:buFontTx/>
              <a:buNone/>
              <a:defRPr/>
            </a:pPr>
            <a:r>
              <a:rPr lang="zh-TW" altLang="en-US" sz="14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我吃鹼類廢棄物：</a:t>
            </a:r>
          </a:p>
          <a:p>
            <a:pPr algn="ctr">
              <a:buSzTx/>
              <a:buFontTx/>
              <a:buNone/>
              <a:defRPr/>
            </a:pPr>
            <a:r>
              <a:rPr lang="en-US" altLang="zh-TW" sz="14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NH</a:t>
            </a:r>
            <a:r>
              <a:rPr lang="en-US" altLang="zh-TW" sz="1400" baseline="-25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4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OH, NaOH, ACT-690, </a:t>
            </a:r>
            <a:r>
              <a:rPr lang="zh-TW" altLang="en-US"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顯影液</a:t>
            </a:r>
            <a:r>
              <a:rPr lang="en-US" altLang="zh-TW"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FHD-5...</a:t>
            </a:r>
          </a:p>
        </p:txBody>
      </p:sp>
      <p:graphicFrame>
        <p:nvGraphicFramePr>
          <p:cNvPr id="83" name="Object 78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811493"/>
              </p:ext>
            </p:extLst>
          </p:nvPr>
        </p:nvGraphicFramePr>
        <p:xfrm>
          <a:off x="5897687" y="5294412"/>
          <a:ext cx="77152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407257" imgH="1765410" progId="MS_ClipArt_Gallery.5">
                  <p:embed/>
                </p:oleObj>
              </mc:Choice>
              <mc:Fallback>
                <p:oleObj name="Clip" r:id="rId6" imgW="1407257" imgH="1765410" progId="MS_ClipArt_Gallery.5">
                  <p:embed/>
                  <p:pic>
                    <p:nvPicPr>
                      <p:cNvPr id="8224" name="Object 7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687" y="5294412"/>
                        <a:ext cx="771525" cy="1087437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文字方塊 85"/>
          <p:cNvSpPr txBox="1"/>
          <p:nvPr/>
        </p:nvSpPr>
        <p:spPr>
          <a:xfrm>
            <a:off x="551185" y="1261209"/>
            <a:ext cx="8269287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為避免不相容物產生化學反應引起火災悶燒等意外事件，與降低處理商接觸有害物風險，請依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廠內廢棄物分類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確實執行源頭管理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741684" y="231902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噴砂機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2555776" y="683985"/>
            <a:ext cx="408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廢棄物處理 注意事項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F44EBED5-2ABA-425E-86F0-5E6FC342FBA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42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4580" name="矩形 8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廢棄物 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685800" y="347830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zh-TW" altLang="en-US">
                <a:latin typeface="+mn-ea"/>
              </a:rPr>
              <a:t>2010/09/23</a:t>
            </a:r>
            <a:endParaRPr lang="en-US" altLang="zh-TW">
              <a:latin typeface="+mn-ea"/>
            </a:endParaRPr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 bwMode="auto">
          <a:xfrm>
            <a:off x="6553200" y="347830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sz="2000" kern="12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6C0337E-A2FD-4A45-A76C-E297541AD4C9}" type="slidenum">
              <a:rPr lang="en-US" altLang="zh-TW" sz="1400" smtClean="0">
                <a:solidFill>
                  <a:schemeClr val="tx1"/>
                </a:solidFill>
                <a:latin typeface="新細明體" panose="02020500000000000000" pitchFamily="18" charset="-120"/>
              </a:rPr>
              <a:pPr>
                <a:spcBef>
                  <a:spcPct val="0"/>
                </a:spcBef>
                <a:buSzTx/>
                <a:buFontTx/>
                <a:buNone/>
              </a:pPr>
              <a:t>42</a:t>
            </a:fld>
            <a:endParaRPr lang="en-US" altLang="zh-TW" sz="1400">
              <a:solidFill>
                <a:schemeClr val="tx1"/>
              </a:solidFill>
              <a:latin typeface="新細明體" panose="02020500000000000000" pitchFamily="18" charset="-12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940152" y="1868404"/>
            <a:ext cx="3222625" cy="2174875"/>
          </a:xfrm>
          <a:prstGeom prst="star16">
            <a:avLst>
              <a:gd name="adj" fmla="val 37500"/>
            </a:avLst>
          </a:prstGeom>
          <a:solidFill>
            <a:srgbClr val="D2D2D2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buSzTx/>
              <a:buFontTx/>
              <a:buNone/>
              <a:defRPr/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我吃有回收標誌   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的資源性廢棄物：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寶特瓶、塑膠瓶、玻璃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瓶、鐵鋁罐、利樂包、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鋁箔包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zh-TW" altLang="en-US" sz="1200" i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7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3914" y="2551029"/>
            <a:ext cx="296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252413" y="2033678"/>
            <a:ext cx="3367087" cy="2025650"/>
          </a:xfrm>
          <a:prstGeom prst="star16">
            <a:avLst>
              <a:gd name="adj" fmla="val 37500"/>
            </a:avLst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buSzTx/>
              <a:buFontTx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我吃以下廢棄物：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手套、口罩、網帽、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無塵紙、塑膠、保麗</a:t>
            </a:r>
          </a:p>
          <a:p>
            <a:pPr algn="ctr">
              <a:buSzTx/>
              <a:buFontTx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龍、紙箱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graphicFrame>
        <p:nvGraphicFramePr>
          <p:cNvPr id="50" name="Object 4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888386"/>
              </p:ext>
            </p:extLst>
          </p:nvPr>
        </p:nvGraphicFramePr>
        <p:xfrm>
          <a:off x="228600" y="3130641"/>
          <a:ext cx="83502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407257" imgH="1765410" progId="MS_ClipArt_Gallery.5">
                  <p:embed/>
                </p:oleObj>
              </mc:Choice>
              <mc:Fallback>
                <p:oleObj name="Clip" r:id="rId3" imgW="1407257" imgH="1765410" progId="MS_ClipArt_Gallery.5">
                  <p:embed/>
                  <p:pic>
                    <p:nvPicPr>
                      <p:cNvPr id="50" name="Object 4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130641"/>
                        <a:ext cx="835025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2987824" y="2099063"/>
            <a:ext cx="3368675" cy="1704975"/>
          </a:xfrm>
          <a:prstGeom prst="star16">
            <a:avLst>
              <a:gd name="adj" fmla="val 37500"/>
            </a:avLst>
          </a:prstGeom>
          <a:solidFill>
            <a:srgbClr val="FFFF66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我吃生活廢棄物：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果皮、塑膠袋、吸管</a:t>
            </a:r>
          </a:p>
          <a:p>
            <a:pPr algn="ctr">
              <a:spcBef>
                <a:spcPct val="400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、儲餘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zh-TW" altLang="en-US" sz="1400" i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2" name="Group 47"/>
          <p:cNvGrpSpPr>
            <a:grpSpLocks/>
          </p:cNvGrpSpPr>
          <p:nvPr/>
        </p:nvGrpSpPr>
        <p:grpSpPr bwMode="auto">
          <a:xfrm>
            <a:off x="3184674" y="2867413"/>
            <a:ext cx="642938" cy="1017587"/>
            <a:chOff x="528" y="2592"/>
            <a:chExt cx="1007" cy="1154"/>
          </a:xfrm>
        </p:grpSpPr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558" y="3624"/>
              <a:ext cx="947" cy="122"/>
            </a:xfrm>
            <a:custGeom>
              <a:avLst/>
              <a:gdLst>
                <a:gd name="T0" fmla="*/ 1 w 1896"/>
                <a:gd name="T1" fmla="*/ 108 h 367"/>
                <a:gd name="T2" fmla="*/ 18 w 1896"/>
                <a:gd name="T3" fmla="*/ 145 h 367"/>
                <a:gd name="T4" fmla="*/ 44 w 1896"/>
                <a:gd name="T5" fmla="*/ 174 h 367"/>
                <a:gd name="T6" fmla="*/ 77 w 1896"/>
                <a:gd name="T7" fmla="*/ 202 h 367"/>
                <a:gd name="T8" fmla="*/ 113 w 1896"/>
                <a:gd name="T9" fmla="*/ 225 h 367"/>
                <a:gd name="T10" fmla="*/ 153 w 1896"/>
                <a:gd name="T11" fmla="*/ 243 h 367"/>
                <a:gd name="T12" fmla="*/ 204 w 1896"/>
                <a:gd name="T13" fmla="*/ 264 h 367"/>
                <a:gd name="T14" fmla="*/ 257 w 1896"/>
                <a:gd name="T15" fmla="*/ 282 h 367"/>
                <a:gd name="T16" fmla="*/ 311 w 1896"/>
                <a:gd name="T17" fmla="*/ 296 h 367"/>
                <a:gd name="T18" fmla="*/ 375 w 1896"/>
                <a:gd name="T19" fmla="*/ 312 h 367"/>
                <a:gd name="T20" fmla="*/ 455 w 1896"/>
                <a:gd name="T21" fmla="*/ 327 h 367"/>
                <a:gd name="T22" fmla="*/ 522 w 1896"/>
                <a:gd name="T23" fmla="*/ 337 h 367"/>
                <a:gd name="T24" fmla="*/ 634 w 1896"/>
                <a:gd name="T25" fmla="*/ 351 h 367"/>
                <a:gd name="T26" fmla="*/ 742 w 1896"/>
                <a:gd name="T27" fmla="*/ 360 h 367"/>
                <a:gd name="T28" fmla="*/ 837 w 1896"/>
                <a:gd name="T29" fmla="*/ 365 h 367"/>
                <a:gd name="T30" fmla="*/ 921 w 1896"/>
                <a:gd name="T31" fmla="*/ 367 h 367"/>
                <a:gd name="T32" fmla="*/ 979 w 1896"/>
                <a:gd name="T33" fmla="*/ 367 h 367"/>
                <a:gd name="T34" fmla="*/ 1054 w 1896"/>
                <a:gd name="T35" fmla="*/ 365 h 367"/>
                <a:gd name="T36" fmla="*/ 1170 w 1896"/>
                <a:gd name="T37" fmla="*/ 361 h 367"/>
                <a:gd name="T38" fmla="*/ 1252 w 1896"/>
                <a:gd name="T39" fmla="*/ 354 h 367"/>
                <a:gd name="T40" fmla="*/ 1336 w 1896"/>
                <a:gd name="T41" fmla="*/ 343 h 367"/>
                <a:gd name="T42" fmla="*/ 1438 w 1896"/>
                <a:gd name="T43" fmla="*/ 327 h 367"/>
                <a:gd name="T44" fmla="*/ 1516 w 1896"/>
                <a:gd name="T45" fmla="*/ 313 h 367"/>
                <a:gd name="T46" fmla="*/ 1584 w 1896"/>
                <a:gd name="T47" fmla="*/ 298 h 367"/>
                <a:gd name="T48" fmla="*/ 1662 w 1896"/>
                <a:gd name="T49" fmla="*/ 275 h 367"/>
                <a:gd name="T50" fmla="*/ 1741 w 1896"/>
                <a:gd name="T51" fmla="*/ 244 h 367"/>
                <a:gd name="T52" fmla="*/ 1798 w 1896"/>
                <a:gd name="T53" fmla="*/ 216 h 367"/>
                <a:gd name="T54" fmla="*/ 1840 w 1896"/>
                <a:gd name="T55" fmla="*/ 190 h 367"/>
                <a:gd name="T56" fmla="*/ 1869 w 1896"/>
                <a:gd name="T57" fmla="*/ 159 h 367"/>
                <a:gd name="T58" fmla="*/ 1889 w 1896"/>
                <a:gd name="T59" fmla="*/ 128 h 367"/>
                <a:gd name="T60" fmla="*/ 1896 w 1896"/>
                <a:gd name="T61" fmla="*/ 102 h 367"/>
                <a:gd name="T62" fmla="*/ 0 w 1896"/>
                <a:gd name="T63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6" h="367">
                  <a:moveTo>
                    <a:pt x="0" y="0"/>
                  </a:moveTo>
                  <a:lnTo>
                    <a:pt x="1" y="108"/>
                  </a:lnTo>
                  <a:lnTo>
                    <a:pt x="7" y="128"/>
                  </a:lnTo>
                  <a:lnTo>
                    <a:pt x="18" y="145"/>
                  </a:lnTo>
                  <a:lnTo>
                    <a:pt x="29" y="160"/>
                  </a:lnTo>
                  <a:lnTo>
                    <a:pt x="44" y="174"/>
                  </a:lnTo>
                  <a:lnTo>
                    <a:pt x="62" y="191"/>
                  </a:lnTo>
                  <a:lnTo>
                    <a:pt x="77" y="202"/>
                  </a:lnTo>
                  <a:lnTo>
                    <a:pt x="93" y="212"/>
                  </a:lnTo>
                  <a:lnTo>
                    <a:pt x="113" y="225"/>
                  </a:lnTo>
                  <a:lnTo>
                    <a:pt x="130" y="235"/>
                  </a:lnTo>
                  <a:lnTo>
                    <a:pt x="153" y="243"/>
                  </a:lnTo>
                  <a:lnTo>
                    <a:pt x="176" y="253"/>
                  </a:lnTo>
                  <a:lnTo>
                    <a:pt x="204" y="264"/>
                  </a:lnTo>
                  <a:lnTo>
                    <a:pt x="232" y="274"/>
                  </a:lnTo>
                  <a:lnTo>
                    <a:pt x="257" y="282"/>
                  </a:lnTo>
                  <a:lnTo>
                    <a:pt x="285" y="291"/>
                  </a:lnTo>
                  <a:lnTo>
                    <a:pt x="311" y="296"/>
                  </a:lnTo>
                  <a:lnTo>
                    <a:pt x="339" y="304"/>
                  </a:lnTo>
                  <a:lnTo>
                    <a:pt x="375" y="312"/>
                  </a:lnTo>
                  <a:lnTo>
                    <a:pt x="417" y="320"/>
                  </a:lnTo>
                  <a:lnTo>
                    <a:pt x="455" y="327"/>
                  </a:lnTo>
                  <a:lnTo>
                    <a:pt x="491" y="333"/>
                  </a:lnTo>
                  <a:lnTo>
                    <a:pt x="522" y="337"/>
                  </a:lnTo>
                  <a:lnTo>
                    <a:pt x="574" y="346"/>
                  </a:lnTo>
                  <a:lnTo>
                    <a:pt x="634" y="351"/>
                  </a:lnTo>
                  <a:lnTo>
                    <a:pt x="687" y="356"/>
                  </a:lnTo>
                  <a:lnTo>
                    <a:pt x="742" y="360"/>
                  </a:lnTo>
                  <a:lnTo>
                    <a:pt x="794" y="363"/>
                  </a:lnTo>
                  <a:lnTo>
                    <a:pt x="837" y="365"/>
                  </a:lnTo>
                  <a:lnTo>
                    <a:pt x="885" y="367"/>
                  </a:lnTo>
                  <a:lnTo>
                    <a:pt x="921" y="367"/>
                  </a:lnTo>
                  <a:lnTo>
                    <a:pt x="949" y="367"/>
                  </a:lnTo>
                  <a:lnTo>
                    <a:pt x="979" y="367"/>
                  </a:lnTo>
                  <a:lnTo>
                    <a:pt x="1010" y="367"/>
                  </a:lnTo>
                  <a:lnTo>
                    <a:pt x="1054" y="365"/>
                  </a:lnTo>
                  <a:lnTo>
                    <a:pt x="1117" y="363"/>
                  </a:lnTo>
                  <a:lnTo>
                    <a:pt x="1170" y="361"/>
                  </a:lnTo>
                  <a:lnTo>
                    <a:pt x="1212" y="358"/>
                  </a:lnTo>
                  <a:lnTo>
                    <a:pt x="1252" y="354"/>
                  </a:lnTo>
                  <a:lnTo>
                    <a:pt x="1292" y="348"/>
                  </a:lnTo>
                  <a:lnTo>
                    <a:pt x="1336" y="343"/>
                  </a:lnTo>
                  <a:lnTo>
                    <a:pt x="1385" y="337"/>
                  </a:lnTo>
                  <a:lnTo>
                    <a:pt x="1438" y="327"/>
                  </a:lnTo>
                  <a:lnTo>
                    <a:pt x="1480" y="320"/>
                  </a:lnTo>
                  <a:lnTo>
                    <a:pt x="1516" y="313"/>
                  </a:lnTo>
                  <a:lnTo>
                    <a:pt x="1549" y="306"/>
                  </a:lnTo>
                  <a:lnTo>
                    <a:pt x="1584" y="298"/>
                  </a:lnTo>
                  <a:lnTo>
                    <a:pt x="1621" y="288"/>
                  </a:lnTo>
                  <a:lnTo>
                    <a:pt x="1662" y="275"/>
                  </a:lnTo>
                  <a:lnTo>
                    <a:pt x="1702" y="261"/>
                  </a:lnTo>
                  <a:lnTo>
                    <a:pt x="1741" y="244"/>
                  </a:lnTo>
                  <a:lnTo>
                    <a:pt x="1770" y="232"/>
                  </a:lnTo>
                  <a:lnTo>
                    <a:pt x="1798" y="216"/>
                  </a:lnTo>
                  <a:lnTo>
                    <a:pt x="1819" y="204"/>
                  </a:lnTo>
                  <a:lnTo>
                    <a:pt x="1840" y="190"/>
                  </a:lnTo>
                  <a:lnTo>
                    <a:pt x="1856" y="174"/>
                  </a:lnTo>
                  <a:lnTo>
                    <a:pt x="1869" y="159"/>
                  </a:lnTo>
                  <a:lnTo>
                    <a:pt x="1883" y="140"/>
                  </a:lnTo>
                  <a:lnTo>
                    <a:pt x="1889" y="128"/>
                  </a:lnTo>
                  <a:lnTo>
                    <a:pt x="1894" y="115"/>
                  </a:lnTo>
                  <a:lnTo>
                    <a:pt x="1896" y="102"/>
                  </a:lnTo>
                  <a:lnTo>
                    <a:pt x="1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7938">
              <a:solidFill>
                <a:srgbClr val="40404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558" y="2756"/>
              <a:ext cx="947" cy="967"/>
            </a:xfrm>
            <a:custGeom>
              <a:avLst/>
              <a:gdLst>
                <a:gd name="T0" fmla="*/ 1 w 1896"/>
                <a:gd name="T1" fmla="*/ 2647 h 2906"/>
                <a:gd name="T2" fmla="*/ 18 w 1896"/>
                <a:gd name="T3" fmla="*/ 2684 h 2906"/>
                <a:gd name="T4" fmla="*/ 44 w 1896"/>
                <a:gd name="T5" fmla="*/ 2713 h 2906"/>
                <a:gd name="T6" fmla="*/ 77 w 1896"/>
                <a:gd name="T7" fmla="*/ 2741 h 2906"/>
                <a:gd name="T8" fmla="*/ 113 w 1896"/>
                <a:gd name="T9" fmla="*/ 2764 h 2906"/>
                <a:gd name="T10" fmla="*/ 153 w 1896"/>
                <a:gd name="T11" fmla="*/ 2782 h 2906"/>
                <a:gd name="T12" fmla="*/ 204 w 1896"/>
                <a:gd name="T13" fmla="*/ 2803 h 2906"/>
                <a:gd name="T14" fmla="*/ 257 w 1896"/>
                <a:gd name="T15" fmla="*/ 2822 h 2906"/>
                <a:gd name="T16" fmla="*/ 311 w 1896"/>
                <a:gd name="T17" fmla="*/ 2836 h 2906"/>
                <a:gd name="T18" fmla="*/ 375 w 1896"/>
                <a:gd name="T19" fmla="*/ 2851 h 2906"/>
                <a:gd name="T20" fmla="*/ 455 w 1896"/>
                <a:gd name="T21" fmla="*/ 2867 h 2906"/>
                <a:gd name="T22" fmla="*/ 522 w 1896"/>
                <a:gd name="T23" fmla="*/ 2876 h 2906"/>
                <a:gd name="T24" fmla="*/ 634 w 1896"/>
                <a:gd name="T25" fmla="*/ 2890 h 2906"/>
                <a:gd name="T26" fmla="*/ 742 w 1896"/>
                <a:gd name="T27" fmla="*/ 2899 h 2906"/>
                <a:gd name="T28" fmla="*/ 837 w 1896"/>
                <a:gd name="T29" fmla="*/ 2904 h 2906"/>
                <a:gd name="T30" fmla="*/ 921 w 1896"/>
                <a:gd name="T31" fmla="*/ 2906 h 2906"/>
                <a:gd name="T32" fmla="*/ 979 w 1896"/>
                <a:gd name="T33" fmla="*/ 2906 h 2906"/>
                <a:gd name="T34" fmla="*/ 1054 w 1896"/>
                <a:gd name="T35" fmla="*/ 2904 h 2906"/>
                <a:gd name="T36" fmla="*/ 1170 w 1896"/>
                <a:gd name="T37" fmla="*/ 2900 h 2906"/>
                <a:gd name="T38" fmla="*/ 1252 w 1896"/>
                <a:gd name="T39" fmla="*/ 2893 h 2906"/>
                <a:gd name="T40" fmla="*/ 1336 w 1896"/>
                <a:gd name="T41" fmla="*/ 2882 h 2906"/>
                <a:gd name="T42" fmla="*/ 1438 w 1896"/>
                <a:gd name="T43" fmla="*/ 2867 h 2906"/>
                <a:gd name="T44" fmla="*/ 1516 w 1896"/>
                <a:gd name="T45" fmla="*/ 2852 h 2906"/>
                <a:gd name="T46" fmla="*/ 1584 w 1896"/>
                <a:gd name="T47" fmla="*/ 2837 h 2906"/>
                <a:gd name="T48" fmla="*/ 1662 w 1896"/>
                <a:gd name="T49" fmla="*/ 2815 h 2906"/>
                <a:gd name="T50" fmla="*/ 1741 w 1896"/>
                <a:gd name="T51" fmla="*/ 2784 h 2906"/>
                <a:gd name="T52" fmla="*/ 1798 w 1896"/>
                <a:gd name="T53" fmla="*/ 2755 h 2906"/>
                <a:gd name="T54" fmla="*/ 1840 w 1896"/>
                <a:gd name="T55" fmla="*/ 2729 h 2906"/>
                <a:gd name="T56" fmla="*/ 1869 w 1896"/>
                <a:gd name="T57" fmla="*/ 2698 h 2906"/>
                <a:gd name="T58" fmla="*/ 1889 w 1896"/>
                <a:gd name="T59" fmla="*/ 2667 h 2906"/>
                <a:gd name="T60" fmla="*/ 1896 w 1896"/>
                <a:gd name="T61" fmla="*/ 2642 h 2906"/>
                <a:gd name="T62" fmla="*/ 0 w 1896"/>
                <a:gd name="T63" fmla="*/ 0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6" h="2906">
                  <a:moveTo>
                    <a:pt x="0" y="0"/>
                  </a:moveTo>
                  <a:lnTo>
                    <a:pt x="1" y="2647"/>
                  </a:lnTo>
                  <a:lnTo>
                    <a:pt x="7" y="2667"/>
                  </a:lnTo>
                  <a:lnTo>
                    <a:pt x="18" y="2684"/>
                  </a:lnTo>
                  <a:lnTo>
                    <a:pt x="29" y="2699"/>
                  </a:lnTo>
                  <a:lnTo>
                    <a:pt x="44" y="2713"/>
                  </a:lnTo>
                  <a:lnTo>
                    <a:pt x="62" y="2730"/>
                  </a:lnTo>
                  <a:lnTo>
                    <a:pt x="77" y="2741"/>
                  </a:lnTo>
                  <a:lnTo>
                    <a:pt x="93" y="2751"/>
                  </a:lnTo>
                  <a:lnTo>
                    <a:pt x="113" y="2764"/>
                  </a:lnTo>
                  <a:lnTo>
                    <a:pt x="130" y="2774"/>
                  </a:lnTo>
                  <a:lnTo>
                    <a:pt x="153" y="2782"/>
                  </a:lnTo>
                  <a:lnTo>
                    <a:pt x="176" y="2792"/>
                  </a:lnTo>
                  <a:lnTo>
                    <a:pt x="204" y="2803"/>
                  </a:lnTo>
                  <a:lnTo>
                    <a:pt x="232" y="2813"/>
                  </a:lnTo>
                  <a:lnTo>
                    <a:pt x="257" y="2822"/>
                  </a:lnTo>
                  <a:lnTo>
                    <a:pt x="285" y="2830"/>
                  </a:lnTo>
                  <a:lnTo>
                    <a:pt x="311" y="2836"/>
                  </a:lnTo>
                  <a:lnTo>
                    <a:pt x="339" y="2843"/>
                  </a:lnTo>
                  <a:lnTo>
                    <a:pt x="375" y="2851"/>
                  </a:lnTo>
                  <a:lnTo>
                    <a:pt x="417" y="2859"/>
                  </a:lnTo>
                  <a:lnTo>
                    <a:pt x="455" y="2867"/>
                  </a:lnTo>
                  <a:lnTo>
                    <a:pt x="491" y="2872"/>
                  </a:lnTo>
                  <a:lnTo>
                    <a:pt x="522" y="2876"/>
                  </a:lnTo>
                  <a:lnTo>
                    <a:pt x="574" y="2885"/>
                  </a:lnTo>
                  <a:lnTo>
                    <a:pt x="634" y="2890"/>
                  </a:lnTo>
                  <a:lnTo>
                    <a:pt x="687" y="2895"/>
                  </a:lnTo>
                  <a:lnTo>
                    <a:pt x="742" y="2899"/>
                  </a:lnTo>
                  <a:lnTo>
                    <a:pt x="794" y="2902"/>
                  </a:lnTo>
                  <a:lnTo>
                    <a:pt x="837" y="2904"/>
                  </a:lnTo>
                  <a:lnTo>
                    <a:pt x="885" y="2906"/>
                  </a:lnTo>
                  <a:lnTo>
                    <a:pt x="921" y="2906"/>
                  </a:lnTo>
                  <a:lnTo>
                    <a:pt x="949" y="2906"/>
                  </a:lnTo>
                  <a:lnTo>
                    <a:pt x="979" y="2906"/>
                  </a:lnTo>
                  <a:lnTo>
                    <a:pt x="1010" y="2906"/>
                  </a:lnTo>
                  <a:lnTo>
                    <a:pt x="1054" y="2904"/>
                  </a:lnTo>
                  <a:lnTo>
                    <a:pt x="1117" y="2902"/>
                  </a:lnTo>
                  <a:lnTo>
                    <a:pt x="1170" y="2900"/>
                  </a:lnTo>
                  <a:lnTo>
                    <a:pt x="1212" y="2897"/>
                  </a:lnTo>
                  <a:lnTo>
                    <a:pt x="1252" y="2893"/>
                  </a:lnTo>
                  <a:lnTo>
                    <a:pt x="1292" y="2888"/>
                  </a:lnTo>
                  <a:lnTo>
                    <a:pt x="1336" y="2882"/>
                  </a:lnTo>
                  <a:lnTo>
                    <a:pt x="1385" y="2876"/>
                  </a:lnTo>
                  <a:lnTo>
                    <a:pt x="1438" y="2867"/>
                  </a:lnTo>
                  <a:lnTo>
                    <a:pt x="1480" y="2859"/>
                  </a:lnTo>
                  <a:lnTo>
                    <a:pt x="1516" y="2852"/>
                  </a:lnTo>
                  <a:lnTo>
                    <a:pt x="1549" y="2845"/>
                  </a:lnTo>
                  <a:lnTo>
                    <a:pt x="1584" y="2837"/>
                  </a:lnTo>
                  <a:lnTo>
                    <a:pt x="1621" y="2827"/>
                  </a:lnTo>
                  <a:lnTo>
                    <a:pt x="1662" y="2815"/>
                  </a:lnTo>
                  <a:lnTo>
                    <a:pt x="1702" y="2800"/>
                  </a:lnTo>
                  <a:lnTo>
                    <a:pt x="1741" y="2784"/>
                  </a:lnTo>
                  <a:lnTo>
                    <a:pt x="1770" y="2771"/>
                  </a:lnTo>
                  <a:lnTo>
                    <a:pt x="1798" y="2755"/>
                  </a:lnTo>
                  <a:lnTo>
                    <a:pt x="1819" y="2743"/>
                  </a:lnTo>
                  <a:lnTo>
                    <a:pt x="1840" y="2729"/>
                  </a:lnTo>
                  <a:lnTo>
                    <a:pt x="1856" y="2713"/>
                  </a:lnTo>
                  <a:lnTo>
                    <a:pt x="1869" y="2698"/>
                  </a:lnTo>
                  <a:lnTo>
                    <a:pt x="1883" y="2680"/>
                  </a:lnTo>
                  <a:lnTo>
                    <a:pt x="1889" y="2667"/>
                  </a:lnTo>
                  <a:lnTo>
                    <a:pt x="1894" y="2654"/>
                  </a:lnTo>
                  <a:lnTo>
                    <a:pt x="1896" y="2642"/>
                  </a:lnTo>
                  <a:lnTo>
                    <a:pt x="1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7938">
              <a:solidFill>
                <a:srgbClr val="40404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558" y="2765"/>
              <a:ext cx="947" cy="121"/>
            </a:xfrm>
            <a:custGeom>
              <a:avLst/>
              <a:gdLst>
                <a:gd name="T0" fmla="*/ 1 w 1896"/>
                <a:gd name="T1" fmla="*/ 108 h 367"/>
                <a:gd name="T2" fmla="*/ 18 w 1896"/>
                <a:gd name="T3" fmla="*/ 145 h 367"/>
                <a:gd name="T4" fmla="*/ 44 w 1896"/>
                <a:gd name="T5" fmla="*/ 174 h 367"/>
                <a:gd name="T6" fmla="*/ 77 w 1896"/>
                <a:gd name="T7" fmla="*/ 203 h 367"/>
                <a:gd name="T8" fmla="*/ 113 w 1896"/>
                <a:gd name="T9" fmla="*/ 225 h 367"/>
                <a:gd name="T10" fmla="*/ 153 w 1896"/>
                <a:gd name="T11" fmla="*/ 243 h 367"/>
                <a:gd name="T12" fmla="*/ 204 w 1896"/>
                <a:gd name="T13" fmla="*/ 264 h 367"/>
                <a:gd name="T14" fmla="*/ 257 w 1896"/>
                <a:gd name="T15" fmla="*/ 283 h 367"/>
                <a:gd name="T16" fmla="*/ 311 w 1896"/>
                <a:gd name="T17" fmla="*/ 297 h 367"/>
                <a:gd name="T18" fmla="*/ 375 w 1896"/>
                <a:gd name="T19" fmla="*/ 312 h 367"/>
                <a:gd name="T20" fmla="*/ 455 w 1896"/>
                <a:gd name="T21" fmla="*/ 328 h 367"/>
                <a:gd name="T22" fmla="*/ 522 w 1896"/>
                <a:gd name="T23" fmla="*/ 337 h 367"/>
                <a:gd name="T24" fmla="*/ 634 w 1896"/>
                <a:gd name="T25" fmla="*/ 352 h 367"/>
                <a:gd name="T26" fmla="*/ 742 w 1896"/>
                <a:gd name="T27" fmla="*/ 360 h 367"/>
                <a:gd name="T28" fmla="*/ 837 w 1896"/>
                <a:gd name="T29" fmla="*/ 366 h 367"/>
                <a:gd name="T30" fmla="*/ 921 w 1896"/>
                <a:gd name="T31" fmla="*/ 367 h 367"/>
                <a:gd name="T32" fmla="*/ 979 w 1896"/>
                <a:gd name="T33" fmla="*/ 367 h 367"/>
                <a:gd name="T34" fmla="*/ 1054 w 1896"/>
                <a:gd name="T35" fmla="*/ 366 h 367"/>
                <a:gd name="T36" fmla="*/ 1170 w 1896"/>
                <a:gd name="T37" fmla="*/ 361 h 367"/>
                <a:gd name="T38" fmla="*/ 1252 w 1896"/>
                <a:gd name="T39" fmla="*/ 354 h 367"/>
                <a:gd name="T40" fmla="*/ 1336 w 1896"/>
                <a:gd name="T41" fmla="*/ 343 h 367"/>
                <a:gd name="T42" fmla="*/ 1438 w 1896"/>
                <a:gd name="T43" fmla="*/ 328 h 367"/>
                <a:gd name="T44" fmla="*/ 1516 w 1896"/>
                <a:gd name="T45" fmla="*/ 314 h 367"/>
                <a:gd name="T46" fmla="*/ 1584 w 1896"/>
                <a:gd name="T47" fmla="*/ 298 h 367"/>
                <a:gd name="T48" fmla="*/ 1662 w 1896"/>
                <a:gd name="T49" fmla="*/ 276 h 367"/>
                <a:gd name="T50" fmla="*/ 1741 w 1896"/>
                <a:gd name="T51" fmla="*/ 245 h 367"/>
                <a:gd name="T52" fmla="*/ 1798 w 1896"/>
                <a:gd name="T53" fmla="*/ 217 h 367"/>
                <a:gd name="T54" fmla="*/ 1840 w 1896"/>
                <a:gd name="T55" fmla="*/ 190 h 367"/>
                <a:gd name="T56" fmla="*/ 1869 w 1896"/>
                <a:gd name="T57" fmla="*/ 159 h 367"/>
                <a:gd name="T58" fmla="*/ 1889 w 1896"/>
                <a:gd name="T59" fmla="*/ 128 h 367"/>
                <a:gd name="T60" fmla="*/ 1896 w 1896"/>
                <a:gd name="T61" fmla="*/ 103 h 367"/>
                <a:gd name="T62" fmla="*/ 0 w 1896"/>
                <a:gd name="T63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6" h="367">
                  <a:moveTo>
                    <a:pt x="0" y="0"/>
                  </a:moveTo>
                  <a:lnTo>
                    <a:pt x="1" y="108"/>
                  </a:lnTo>
                  <a:lnTo>
                    <a:pt x="7" y="128"/>
                  </a:lnTo>
                  <a:lnTo>
                    <a:pt x="18" y="145"/>
                  </a:lnTo>
                  <a:lnTo>
                    <a:pt x="29" y="160"/>
                  </a:lnTo>
                  <a:lnTo>
                    <a:pt x="44" y="174"/>
                  </a:lnTo>
                  <a:lnTo>
                    <a:pt x="62" y="191"/>
                  </a:lnTo>
                  <a:lnTo>
                    <a:pt x="77" y="203"/>
                  </a:lnTo>
                  <a:lnTo>
                    <a:pt x="93" y="212"/>
                  </a:lnTo>
                  <a:lnTo>
                    <a:pt x="113" y="225"/>
                  </a:lnTo>
                  <a:lnTo>
                    <a:pt x="130" y="235"/>
                  </a:lnTo>
                  <a:lnTo>
                    <a:pt x="153" y="243"/>
                  </a:lnTo>
                  <a:lnTo>
                    <a:pt x="176" y="253"/>
                  </a:lnTo>
                  <a:lnTo>
                    <a:pt x="204" y="264"/>
                  </a:lnTo>
                  <a:lnTo>
                    <a:pt x="232" y="274"/>
                  </a:lnTo>
                  <a:lnTo>
                    <a:pt x="257" y="283"/>
                  </a:lnTo>
                  <a:lnTo>
                    <a:pt x="285" y="291"/>
                  </a:lnTo>
                  <a:lnTo>
                    <a:pt x="311" y="297"/>
                  </a:lnTo>
                  <a:lnTo>
                    <a:pt x="339" y="304"/>
                  </a:lnTo>
                  <a:lnTo>
                    <a:pt x="375" y="312"/>
                  </a:lnTo>
                  <a:lnTo>
                    <a:pt x="417" y="321"/>
                  </a:lnTo>
                  <a:lnTo>
                    <a:pt x="455" y="328"/>
                  </a:lnTo>
                  <a:lnTo>
                    <a:pt x="491" y="333"/>
                  </a:lnTo>
                  <a:lnTo>
                    <a:pt x="522" y="337"/>
                  </a:lnTo>
                  <a:lnTo>
                    <a:pt x="574" y="346"/>
                  </a:lnTo>
                  <a:lnTo>
                    <a:pt x="634" y="352"/>
                  </a:lnTo>
                  <a:lnTo>
                    <a:pt x="687" y="356"/>
                  </a:lnTo>
                  <a:lnTo>
                    <a:pt x="742" y="360"/>
                  </a:lnTo>
                  <a:lnTo>
                    <a:pt x="794" y="363"/>
                  </a:lnTo>
                  <a:lnTo>
                    <a:pt x="837" y="366"/>
                  </a:lnTo>
                  <a:lnTo>
                    <a:pt x="885" y="367"/>
                  </a:lnTo>
                  <a:lnTo>
                    <a:pt x="921" y="367"/>
                  </a:lnTo>
                  <a:lnTo>
                    <a:pt x="949" y="367"/>
                  </a:lnTo>
                  <a:lnTo>
                    <a:pt x="979" y="367"/>
                  </a:lnTo>
                  <a:lnTo>
                    <a:pt x="1010" y="367"/>
                  </a:lnTo>
                  <a:lnTo>
                    <a:pt x="1054" y="366"/>
                  </a:lnTo>
                  <a:lnTo>
                    <a:pt x="1117" y="363"/>
                  </a:lnTo>
                  <a:lnTo>
                    <a:pt x="1170" y="361"/>
                  </a:lnTo>
                  <a:lnTo>
                    <a:pt x="1212" y="359"/>
                  </a:lnTo>
                  <a:lnTo>
                    <a:pt x="1252" y="354"/>
                  </a:lnTo>
                  <a:lnTo>
                    <a:pt x="1292" y="349"/>
                  </a:lnTo>
                  <a:lnTo>
                    <a:pt x="1336" y="343"/>
                  </a:lnTo>
                  <a:lnTo>
                    <a:pt x="1385" y="337"/>
                  </a:lnTo>
                  <a:lnTo>
                    <a:pt x="1438" y="328"/>
                  </a:lnTo>
                  <a:lnTo>
                    <a:pt x="1480" y="321"/>
                  </a:lnTo>
                  <a:lnTo>
                    <a:pt x="1516" y="314"/>
                  </a:lnTo>
                  <a:lnTo>
                    <a:pt x="1549" y="307"/>
                  </a:lnTo>
                  <a:lnTo>
                    <a:pt x="1584" y="298"/>
                  </a:lnTo>
                  <a:lnTo>
                    <a:pt x="1621" y="288"/>
                  </a:lnTo>
                  <a:lnTo>
                    <a:pt x="1662" y="276"/>
                  </a:lnTo>
                  <a:lnTo>
                    <a:pt x="1702" y="262"/>
                  </a:lnTo>
                  <a:lnTo>
                    <a:pt x="1741" y="245"/>
                  </a:lnTo>
                  <a:lnTo>
                    <a:pt x="1770" y="232"/>
                  </a:lnTo>
                  <a:lnTo>
                    <a:pt x="1798" y="217"/>
                  </a:lnTo>
                  <a:lnTo>
                    <a:pt x="1819" y="204"/>
                  </a:lnTo>
                  <a:lnTo>
                    <a:pt x="1840" y="190"/>
                  </a:lnTo>
                  <a:lnTo>
                    <a:pt x="1856" y="174"/>
                  </a:lnTo>
                  <a:lnTo>
                    <a:pt x="1869" y="159"/>
                  </a:lnTo>
                  <a:lnTo>
                    <a:pt x="1883" y="141"/>
                  </a:lnTo>
                  <a:lnTo>
                    <a:pt x="1889" y="128"/>
                  </a:lnTo>
                  <a:lnTo>
                    <a:pt x="1894" y="115"/>
                  </a:lnTo>
                  <a:lnTo>
                    <a:pt x="1896" y="103"/>
                  </a:lnTo>
                  <a:lnTo>
                    <a:pt x="1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558" y="2678"/>
              <a:ext cx="947" cy="180"/>
            </a:xfrm>
            <a:prstGeom prst="ellipse">
              <a:avLst/>
            </a:prstGeom>
            <a:solidFill>
              <a:srgbClr val="FFFF66"/>
            </a:solidFill>
            <a:ln w="7938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610" y="2875"/>
              <a:ext cx="117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610" y="2914"/>
              <a:ext cx="119" cy="7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9" name="Oval 54"/>
            <p:cNvSpPr>
              <a:spLocks noChangeArrowheads="1"/>
            </p:cNvSpPr>
            <p:nvPr/>
          </p:nvSpPr>
          <p:spPr bwMode="auto">
            <a:xfrm>
              <a:off x="610" y="3568"/>
              <a:ext cx="117" cy="86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0" name="Oval 55"/>
            <p:cNvSpPr>
              <a:spLocks noChangeArrowheads="1"/>
            </p:cNvSpPr>
            <p:nvPr/>
          </p:nvSpPr>
          <p:spPr bwMode="auto">
            <a:xfrm>
              <a:off x="1339" y="2873"/>
              <a:ext cx="119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1339" y="2912"/>
              <a:ext cx="119" cy="7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2" name="Oval 57"/>
            <p:cNvSpPr>
              <a:spLocks noChangeArrowheads="1"/>
            </p:cNvSpPr>
            <p:nvPr/>
          </p:nvSpPr>
          <p:spPr bwMode="auto">
            <a:xfrm>
              <a:off x="1339" y="3566"/>
              <a:ext cx="119" cy="86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1155" y="2896"/>
              <a:ext cx="119" cy="86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1152" y="2936"/>
              <a:ext cx="122" cy="7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5" name="Oval 60"/>
            <p:cNvSpPr>
              <a:spLocks noChangeArrowheads="1"/>
            </p:cNvSpPr>
            <p:nvPr/>
          </p:nvSpPr>
          <p:spPr bwMode="auto">
            <a:xfrm>
              <a:off x="1155" y="3588"/>
              <a:ext cx="119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6" name="Oval 61"/>
            <p:cNvSpPr>
              <a:spLocks noChangeArrowheads="1"/>
            </p:cNvSpPr>
            <p:nvPr/>
          </p:nvSpPr>
          <p:spPr bwMode="auto">
            <a:xfrm>
              <a:off x="789" y="2896"/>
              <a:ext cx="119" cy="86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789" y="2936"/>
              <a:ext cx="122" cy="7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789" y="3588"/>
              <a:ext cx="119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9" name="Oval 64"/>
            <p:cNvSpPr>
              <a:spLocks noChangeArrowheads="1"/>
            </p:cNvSpPr>
            <p:nvPr/>
          </p:nvSpPr>
          <p:spPr bwMode="auto">
            <a:xfrm>
              <a:off x="973" y="2907"/>
              <a:ext cx="117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71" y="2947"/>
              <a:ext cx="122" cy="70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1" name="Oval 66"/>
            <p:cNvSpPr>
              <a:spLocks noChangeArrowheads="1"/>
            </p:cNvSpPr>
            <p:nvPr/>
          </p:nvSpPr>
          <p:spPr bwMode="auto">
            <a:xfrm>
              <a:off x="973" y="3598"/>
              <a:ext cx="117" cy="8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530" y="2687"/>
              <a:ext cx="1005" cy="178"/>
            </a:xfrm>
            <a:custGeom>
              <a:avLst/>
              <a:gdLst>
                <a:gd name="T0" fmla="*/ 0 w 2009"/>
                <a:gd name="T1" fmla="*/ 0 h 537"/>
                <a:gd name="T2" fmla="*/ 0 w 2009"/>
                <a:gd name="T3" fmla="*/ 258 h 537"/>
                <a:gd name="T4" fmla="*/ 11 w 2009"/>
                <a:gd name="T5" fmla="*/ 300 h 537"/>
                <a:gd name="T6" fmla="*/ 52 w 2009"/>
                <a:gd name="T7" fmla="*/ 347 h 537"/>
                <a:gd name="T8" fmla="*/ 96 w 2009"/>
                <a:gd name="T9" fmla="*/ 376 h 537"/>
                <a:gd name="T10" fmla="*/ 155 w 2009"/>
                <a:gd name="T11" fmla="*/ 406 h 537"/>
                <a:gd name="T12" fmla="*/ 233 w 2009"/>
                <a:gd name="T13" fmla="*/ 435 h 537"/>
                <a:gd name="T14" fmla="*/ 336 w 2009"/>
                <a:gd name="T15" fmla="*/ 469 h 537"/>
                <a:gd name="T16" fmla="*/ 462 w 2009"/>
                <a:gd name="T17" fmla="*/ 494 h 537"/>
                <a:gd name="T18" fmla="*/ 584 w 2009"/>
                <a:gd name="T19" fmla="*/ 515 h 537"/>
                <a:gd name="T20" fmla="*/ 732 w 2009"/>
                <a:gd name="T21" fmla="*/ 528 h 537"/>
                <a:gd name="T22" fmla="*/ 876 w 2009"/>
                <a:gd name="T23" fmla="*/ 537 h 537"/>
                <a:gd name="T24" fmla="*/ 1005 w 2009"/>
                <a:gd name="T25" fmla="*/ 537 h 537"/>
                <a:gd name="T26" fmla="*/ 1142 w 2009"/>
                <a:gd name="T27" fmla="*/ 537 h 537"/>
                <a:gd name="T28" fmla="*/ 1275 w 2009"/>
                <a:gd name="T29" fmla="*/ 528 h 537"/>
                <a:gd name="T30" fmla="*/ 1404 w 2009"/>
                <a:gd name="T31" fmla="*/ 515 h 537"/>
                <a:gd name="T32" fmla="*/ 1530 w 2009"/>
                <a:gd name="T33" fmla="*/ 499 h 537"/>
                <a:gd name="T34" fmla="*/ 1648 w 2009"/>
                <a:gd name="T35" fmla="*/ 473 h 537"/>
                <a:gd name="T36" fmla="*/ 1705 w 2009"/>
                <a:gd name="T37" fmla="*/ 461 h 537"/>
                <a:gd name="T38" fmla="*/ 1760 w 2009"/>
                <a:gd name="T39" fmla="*/ 444 h 537"/>
                <a:gd name="T40" fmla="*/ 1810 w 2009"/>
                <a:gd name="T41" fmla="*/ 428 h 537"/>
                <a:gd name="T42" fmla="*/ 1843 w 2009"/>
                <a:gd name="T43" fmla="*/ 416 h 537"/>
                <a:gd name="T44" fmla="*/ 1872 w 2009"/>
                <a:gd name="T45" fmla="*/ 403 h 537"/>
                <a:gd name="T46" fmla="*/ 1906 w 2009"/>
                <a:gd name="T47" fmla="*/ 386 h 537"/>
                <a:gd name="T48" fmla="*/ 1935 w 2009"/>
                <a:gd name="T49" fmla="*/ 365 h 537"/>
                <a:gd name="T50" fmla="*/ 1961 w 2009"/>
                <a:gd name="T51" fmla="*/ 343 h 537"/>
                <a:gd name="T52" fmla="*/ 1991 w 2009"/>
                <a:gd name="T53" fmla="*/ 309 h 537"/>
                <a:gd name="T54" fmla="*/ 2005 w 2009"/>
                <a:gd name="T55" fmla="*/ 281 h 537"/>
                <a:gd name="T56" fmla="*/ 2009 w 2009"/>
                <a:gd name="T57" fmla="*/ 254 h 537"/>
                <a:gd name="T58" fmla="*/ 2008 w 2009"/>
                <a:gd name="T59" fmla="*/ 233 h 537"/>
                <a:gd name="T60" fmla="*/ 2008 w 2009"/>
                <a:gd name="T61" fmla="*/ 0 h 537"/>
                <a:gd name="T62" fmla="*/ 0 w 2009"/>
                <a:gd name="T6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09" h="537">
                  <a:moveTo>
                    <a:pt x="0" y="0"/>
                  </a:moveTo>
                  <a:lnTo>
                    <a:pt x="0" y="258"/>
                  </a:lnTo>
                  <a:lnTo>
                    <a:pt x="11" y="300"/>
                  </a:lnTo>
                  <a:lnTo>
                    <a:pt x="52" y="347"/>
                  </a:lnTo>
                  <a:lnTo>
                    <a:pt x="96" y="376"/>
                  </a:lnTo>
                  <a:lnTo>
                    <a:pt x="155" y="406"/>
                  </a:lnTo>
                  <a:lnTo>
                    <a:pt x="233" y="435"/>
                  </a:lnTo>
                  <a:lnTo>
                    <a:pt x="336" y="469"/>
                  </a:lnTo>
                  <a:lnTo>
                    <a:pt x="462" y="494"/>
                  </a:lnTo>
                  <a:lnTo>
                    <a:pt x="584" y="515"/>
                  </a:lnTo>
                  <a:lnTo>
                    <a:pt x="732" y="528"/>
                  </a:lnTo>
                  <a:lnTo>
                    <a:pt x="876" y="537"/>
                  </a:lnTo>
                  <a:lnTo>
                    <a:pt x="1005" y="537"/>
                  </a:lnTo>
                  <a:lnTo>
                    <a:pt x="1142" y="537"/>
                  </a:lnTo>
                  <a:lnTo>
                    <a:pt x="1275" y="528"/>
                  </a:lnTo>
                  <a:lnTo>
                    <a:pt x="1404" y="515"/>
                  </a:lnTo>
                  <a:lnTo>
                    <a:pt x="1530" y="499"/>
                  </a:lnTo>
                  <a:lnTo>
                    <a:pt x="1648" y="473"/>
                  </a:lnTo>
                  <a:lnTo>
                    <a:pt x="1705" y="461"/>
                  </a:lnTo>
                  <a:lnTo>
                    <a:pt x="1760" y="444"/>
                  </a:lnTo>
                  <a:lnTo>
                    <a:pt x="1810" y="428"/>
                  </a:lnTo>
                  <a:lnTo>
                    <a:pt x="1843" y="416"/>
                  </a:lnTo>
                  <a:lnTo>
                    <a:pt x="1872" y="403"/>
                  </a:lnTo>
                  <a:lnTo>
                    <a:pt x="1906" y="386"/>
                  </a:lnTo>
                  <a:lnTo>
                    <a:pt x="1935" y="365"/>
                  </a:lnTo>
                  <a:lnTo>
                    <a:pt x="1961" y="343"/>
                  </a:lnTo>
                  <a:lnTo>
                    <a:pt x="1991" y="309"/>
                  </a:lnTo>
                  <a:lnTo>
                    <a:pt x="2005" y="281"/>
                  </a:lnTo>
                  <a:lnTo>
                    <a:pt x="2009" y="254"/>
                  </a:lnTo>
                  <a:lnTo>
                    <a:pt x="2008" y="233"/>
                  </a:lnTo>
                  <a:lnTo>
                    <a:pt x="20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7938">
              <a:solidFill>
                <a:srgbClr val="40404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528" y="2592"/>
              <a:ext cx="1007" cy="191"/>
            </a:xfrm>
            <a:prstGeom prst="ellipse">
              <a:avLst/>
            </a:prstGeom>
            <a:solidFill>
              <a:srgbClr val="FFFF66"/>
            </a:solidFill>
            <a:ln w="7938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618" y="2614"/>
              <a:ext cx="828" cy="146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588" y="2603"/>
              <a:ext cx="445" cy="164"/>
            </a:xfrm>
            <a:custGeom>
              <a:avLst/>
              <a:gdLst>
                <a:gd name="T0" fmla="*/ 888 w 888"/>
                <a:gd name="T1" fmla="*/ 253 h 489"/>
                <a:gd name="T2" fmla="*/ 793 w 888"/>
                <a:gd name="T3" fmla="*/ 489 h 489"/>
                <a:gd name="T4" fmla="*/ 592 w 888"/>
                <a:gd name="T5" fmla="*/ 489 h 489"/>
                <a:gd name="T6" fmla="*/ 888 w 888"/>
                <a:gd name="T7" fmla="*/ 253 h 489"/>
                <a:gd name="T8" fmla="*/ 364 w 888"/>
                <a:gd name="T9" fmla="*/ 466 h 489"/>
                <a:gd name="T10" fmla="*/ 236 w 888"/>
                <a:gd name="T11" fmla="*/ 421 h 489"/>
                <a:gd name="T12" fmla="*/ 888 w 888"/>
                <a:gd name="T13" fmla="*/ 253 h 489"/>
                <a:gd name="T14" fmla="*/ 0 w 888"/>
                <a:gd name="T15" fmla="*/ 354 h 489"/>
                <a:gd name="T16" fmla="*/ 0 w 888"/>
                <a:gd name="T17" fmla="*/ 219 h 489"/>
                <a:gd name="T18" fmla="*/ 888 w 888"/>
                <a:gd name="T19" fmla="*/ 253 h 489"/>
                <a:gd name="T20" fmla="*/ 118 w 888"/>
                <a:gd name="T21" fmla="*/ 151 h 489"/>
                <a:gd name="T22" fmla="*/ 177 w 888"/>
                <a:gd name="T23" fmla="*/ 84 h 489"/>
                <a:gd name="T24" fmla="*/ 888 w 888"/>
                <a:gd name="T25" fmla="*/ 253 h 489"/>
                <a:gd name="T26" fmla="*/ 376 w 888"/>
                <a:gd name="T27" fmla="*/ 46 h 489"/>
                <a:gd name="T28" fmla="*/ 494 w 888"/>
                <a:gd name="T29" fmla="*/ 12 h 489"/>
                <a:gd name="T30" fmla="*/ 888 w 888"/>
                <a:gd name="T31" fmla="*/ 253 h 489"/>
                <a:gd name="T32" fmla="*/ 675 w 888"/>
                <a:gd name="T33" fmla="*/ 4 h 489"/>
                <a:gd name="T34" fmla="*/ 826 w 888"/>
                <a:gd name="T35" fmla="*/ 0 h 489"/>
                <a:gd name="T36" fmla="*/ 888 w 888"/>
                <a:gd name="T37" fmla="*/ 253 h 489"/>
                <a:gd name="T38" fmla="*/ 888 w 888"/>
                <a:gd name="T39" fmla="*/ 253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489">
                  <a:moveTo>
                    <a:pt x="888" y="253"/>
                  </a:moveTo>
                  <a:lnTo>
                    <a:pt x="793" y="489"/>
                  </a:lnTo>
                  <a:lnTo>
                    <a:pt x="592" y="489"/>
                  </a:lnTo>
                  <a:lnTo>
                    <a:pt x="888" y="253"/>
                  </a:lnTo>
                  <a:lnTo>
                    <a:pt x="364" y="466"/>
                  </a:lnTo>
                  <a:lnTo>
                    <a:pt x="236" y="421"/>
                  </a:lnTo>
                  <a:lnTo>
                    <a:pt x="888" y="253"/>
                  </a:lnTo>
                  <a:lnTo>
                    <a:pt x="0" y="354"/>
                  </a:lnTo>
                  <a:lnTo>
                    <a:pt x="0" y="219"/>
                  </a:lnTo>
                  <a:lnTo>
                    <a:pt x="888" y="253"/>
                  </a:lnTo>
                  <a:lnTo>
                    <a:pt x="118" y="151"/>
                  </a:lnTo>
                  <a:lnTo>
                    <a:pt x="177" y="84"/>
                  </a:lnTo>
                  <a:lnTo>
                    <a:pt x="888" y="253"/>
                  </a:lnTo>
                  <a:lnTo>
                    <a:pt x="376" y="46"/>
                  </a:lnTo>
                  <a:lnTo>
                    <a:pt x="494" y="12"/>
                  </a:lnTo>
                  <a:lnTo>
                    <a:pt x="888" y="253"/>
                  </a:lnTo>
                  <a:lnTo>
                    <a:pt x="675" y="4"/>
                  </a:lnTo>
                  <a:lnTo>
                    <a:pt x="826" y="0"/>
                  </a:lnTo>
                  <a:lnTo>
                    <a:pt x="888" y="253"/>
                  </a:lnTo>
                  <a:lnTo>
                    <a:pt x="888" y="253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1033" y="2605"/>
              <a:ext cx="443" cy="164"/>
            </a:xfrm>
            <a:custGeom>
              <a:avLst/>
              <a:gdLst>
                <a:gd name="T0" fmla="*/ 0 w 888"/>
                <a:gd name="T1" fmla="*/ 253 h 489"/>
                <a:gd name="T2" fmla="*/ 95 w 888"/>
                <a:gd name="T3" fmla="*/ 489 h 489"/>
                <a:gd name="T4" fmla="*/ 296 w 888"/>
                <a:gd name="T5" fmla="*/ 489 h 489"/>
                <a:gd name="T6" fmla="*/ 0 w 888"/>
                <a:gd name="T7" fmla="*/ 253 h 489"/>
                <a:gd name="T8" fmla="*/ 524 w 888"/>
                <a:gd name="T9" fmla="*/ 467 h 489"/>
                <a:gd name="T10" fmla="*/ 652 w 888"/>
                <a:gd name="T11" fmla="*/ 422 h 489"/>
                <a:gd name="T12" fmla="*/ 0 w 888"/>
                <a:gd name="T13" fmla="*/ 253 h 489"/>
                <a:gd name="T14" fmla="*/ 888 w 888"/>
                <a:gd name="T15" fmla="*/ 354 h 489"/>
                <a:gd name="T16" fmla="*/ 888 w 888"/>
                <a:gd name="T17" fmla="*/ 219 h 489"/>
                <a:gd name="T18" fmla="*/ 0 w 888"/>
                <a:gd name="T19" fmla="*/ 253 h 489"/>
                <a:gd name="T20" fmla="*/ 770 w 888"/>
                <a:gd name="T21" fmla="*/ 152 h 489"/>
                <a:gd name="T22" fmla="*/ 711 w 888"/>
                <a:gd name="T23" fmla="*/ 84 h 489"/>
                <a:gd name="T24" fmla="*/ 0 w 888"/>
                <a:gd name="T25" fmla="*/ 253 h 489"/>
                <a:gd name="T26" fmla="*/ 512 w 888"/>
                <a:gd name="T27" fmla="*/ 46 h 489"/>
                <a:gd name="T28" fmla="*/ 394 w 888"/>
                <a:gd name="T29" fmla="*/ 13 h 489"/>
                <a:gd name="T30" fmla="*/ 0 w 888"/>
                <a:gd name="T31" fmla="*/ 253 h 489"/>
                <a:gd name="T32" fmla="*/ 213 w 888"/>
                <a:gd name="T33" fmla="*/ 4 h 489"/>
                <a:gd name="T34" fmla="*/ 62 w 888"/>
                <a:gd name="T35" fmla="*/ 0 h 489"/>
                <a:gd name="T36" fmla="*/ 0 w 888"/>
                <a:gd name="T37" fmla="*/ 253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8" h="489">
                  <a:moveTo>
                    <a:pt x="0" y="253"/>
                  </a:moveTo>
                  <a:lnTo>
                    <a:pt x="95" y="489"/>
                  </a:lnTo>
                  <a:lnTo>
                    <a:pt x="296" y="489"/>
                  </a:lnTo>
                  <a:lnTo>
                    <a:pt x="0" y="253"/>
                  </a:lnTo>
                  <a:lnTo>
                    <a:pt x="524" y="467"/>
                  </a:lnTo>
                  <a:lnTo>
                    <a:pt x="652" y="422"/>
                  </a:lnTo>
                  <a:lnTo>
                    <a:pt x="0" y="253"/>
                  </a:lnTo>
                  <a:lnTo>
                    <a:pt x="888" y="354"/>
                  </a:lnTo>
                  <a:lnTo>
                    <a:pt x="888" y="219"/>
                  </a:lnTo>
                  <a:lnTo>
                    <a:pt x="0" y="253"/>
                  </a:lnTo>
                  <a:lnTo>
                    <a:pt x="770" y="152"/>
                  </a:lnTo>
                  <a:lnTo>
                    <a:pt x="711" y="84"/>
                  </a:lnTo>
                  <a:lnTo>
                    <a:pt x="0" y="253"/>
                  </a:lnTo>
                  <a:lnTo>
                    <a:pt x="512" y="46"/>
                  </a:lnTo>
                  <a:lnTo>
                    <a:pt x="394" y="13"/>
                  </a:lnTo>
                  <a:lnTo>
                    <a:pt x="0" y="253"/>
                  </a:lnTo>
                  <a:lnTo>
                    <a:pt x="213" y="4"/>
                  </a:lnTo>
                  <a:lnTo>
                    <a:pt x="62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891" y="2621"/>
              <a:ext cx="281" cy="54"/>
            </a:xfrm>
            <a:custGeom>
              <a:avLst/>
              <a:gdLst>
                <a:gd name="T0" fmla="*/ 0 w 564"/>
                <a:gd name="T1" fmla="*/ 165 h 165"/>
                <a:gd name="T2" fmla="*/ 140 w 564"/>
                <a:gd name="T3" fmla="*/ 0 h 165"/>
                <a:gd name="T4" fmla="*/ 424 w 564"/>
                <a:gd name="T5" fmla="*/ 0 h 165"/>
                <a:gd name="T6" fmla="*/ 564 w 564"/>
                <a:gd name="T7" fmla="*/ 165 h 165"/>
                <a:gd name="T8" fmla="*/ 424 w 564"/>
                <a:gd name="T9" fmla="*/ 165 h 165"/>
                <a:gd name="T10" fmla="*/ 352 w 564"/>
                <a:gd name="T11" fmla="*/ 81 h 165"/>
                <a:gd name="T12" fmla="*/ 211 w 564"/>
                <a:gd name="T13" fmla="*/ 81 h 165"/>
                <a:gd name="T14" fmla="*/ 140 w 564"/>
                <a:gd name="T15" fmla="*/ 165 h 165"/>
                <a:gd name="T16" fmla="*/ 0 w 564"/>
                <a:gd name="T1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165">
                  <a:moveTo>
                    <a:pt x="0" y="165"/>
                  </a:moveTo>
                  <a:lnTo>
                    <a:pt x="140" y="0"/>
                  </a:lnTo>
                  <a:lnTo>
                    <a:pt x="424" y="0"/>
                  </a:lnTo>
                  <a:lnTo>
                    <a:pt x="564" y="165"/>
                  </a:lnTo>
                  <a:lnTo>
                    <a:pt x="424" y="165"/>
                  </a:lnTo>
                  <a:lnTo>
                    <a:pt x="352" y="81"/>
                  </a:lnTo>
                  <a:lnTo>
                    <a:pt x="211" y="81"/>
                  </a:lnTo>
                  <a:lnTo>
                    <a:pt x="14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FFFF66"/>
            </a:solidFill>
            <a:ln w="7938">
              <a:solidFill>
                <a:srgbClr val="40404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876" y="2624"/>
              <a:ext cx="311" cy="63"/>
            </a:xfrm>
            <a:custGeom>
              <a:avLst/>
              <a:gdLst>
                <a:gd name="T0" fmla="*/ 0 w 626"/>
                <a:gd name="T1" fmla="*/ 186 h 186"/>
                <a:gd name="T2" fmla="*/ 157 w 626"/>
                <a:gd name="T3" fmla="*/ 0 h 186"/>
                <a:gd name="T4" fmla="*/ 469 w 626"/>
                <a:gd name="T5" fmla="*/ 0 h 186"/>
                <a:gd name="T6" fmla="*/ 626 w 626"/>
                <a:gd name="T7" fmla="*/ 186 h 186"/>
                <a:gd name="T8" fmla="*/ 469 w 626"/>
                <a:gd name="T9" fmla="*/ 186 h 186"/>
                <a:gd name="T10" fmla="*/ 392 w 626"/>
                <a:gd name="T11" fmla="*/ 93 h 186"/>
                <a:gd name="T12" fmla="*/ 234 w 626"/>
                <a:gd name="T13" fmla="*/ 93 h 186"/>
                <a:gd name="T14" fmla="*/ 157 w 626"/>
                <a:gd name="T15" fmla="*/ 186 h 186"/>
                <a:gd name="T16" fmla="*/ 0 w 626"/>
                <a:gd name="T1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6" h="186">
                  <a:moveTo>
                    <a:pt x="0" y="186"/>
                  </a:moveTo>
                  <a:lnTo>
                    <a:pt x="157" y="0"/>
                  </a:lnTo>
                  <a:lnTo>
                    <a:pt x="469" y="0"/>
                  </a:lnTo>
                  <a:lnTo>
                    <a:pt x="626" y="186"/>
                  </a:lnTo>
                  <a:lnTo>
                    <a:pt x="469" y="186"/>
                  </a:lnTo>
                  <a:lnTo>
                    <a:pt x="392" y="93"/>
                  </a:lnTo>
                  <a:lnTo>
                    <a:pt x="234" y="93"/>
                  </a:lnTo>
                  <a:lnTo>
                    <a:pt x="157" y="186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FFFF66"/>
            </a:solidFill>
            <a:ln w="7938">
              <a:solidFill>
                <a:srgbClr val="40404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79" name="Text Box 74"/>
          <p:cNvSpPr txBox="1">
            <a:spLocks noChangeArrowheads="1"/>
          </p:cNvSpPr>
          <p:nvPr/>
        </p:nvSpPr>
        <p:spPr bwMode="auto">
          <a:xfrm>
            <a:off x="433063" y="1484784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itchFamily="34" charset="0"/>
              <a:buChar char="►"/>
              <a:defRPr sz="20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▪"/>
              <a:defRPr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zh-TW" altLang="en-US" sz="2400" b="1" u="sng" dirty="0">
                <a:solidFill>
                  <a:srgbClr val="FF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無害</a:t>
            </a:r>
          </a:p>
        </p:txBody>
      </p:sp>
    </p:spTree>
    <p:extLst>
      <p:ext uri="{BB962C8B-B14F-4D97-AF65-F5344CB8AC3E}">
        <p14:creationId xmlns:p14="http://schemas.microsoft.com/office/powerpoint/2010/main" val="1589523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F44EBED5-2ABA-425E-86F0-5E6FC342FBA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43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4580" name="矩形 8"/>
          <p:cNvSpPr>
            <a:spLocks noChangeArrowheads="1"/>
          </p:cNvSpPr>
          <p:nvPr/>
        </p:nvSpPr>
        <p:spPr bwMode="auto">
          <a:xfrm>
            <a:off x="406577" y="10759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總結 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116531"/>
              </p:ext>
            </p:extLst>
          </p:nvPr>
        </p:nvGraphicFramePr>
        <p:xfrm>
          <a:off x="611560" y="764704"/>
          <a:ext cx="8280598" cy="48158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5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7808">
                  <a:extLst>
                    <a:ext uri="{9D8B030D-6E8A-4147-A177-3AD203B41FA5}">
                      <a16:colId xmlns:a16="http://schemas.microsoft.com/office/drawing/2014/main" val="197267913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危險因子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安全規範 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注意事項 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發生事件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氣體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Implant 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機台更換鋼瓶 安全規範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Furnace 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機台更換更瓶 防護用具安全規範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ASH3 gas 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 </a:t>
                      </a:r>
                      <a:r>
                        <a:rPr lang="en-US" altLang="zh-TW" sz="1600" b="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purge gas 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多次發生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LP-N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pump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down gas 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APM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拆管時發生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WSIX-1 BPM 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WF6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WSIX-1 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機台異味</a:t>
                      </a:r>
                      <a:endParaRPr lang="en-US" altLang="zh-TW" sz="1600" b="0" baseline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F05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exhaust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piping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脫落產生異味</a:t>
                      </a:r>
                      <a:endParaRPr lang="en-US" altLang="zh-TW" sz="1600" b="0" baseline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F25 tube exhaust 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接頭斷裂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HCL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en-US" altLang="zh-TW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S500</a:t>
                      </a: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NE-5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二次盤誤開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N2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化學品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更換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Pocl3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bottle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強制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Fill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Trans-LC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IPA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化學品噴濺事故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S300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HF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廠商傷害事故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HNO3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化學品噴濺事故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噪音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進入噪音區、使用噪音設備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3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fld id="{F44EBED5-2ABA-425E-86F0-5E6FC342FBA3}" type="slidenum">
              <a:rPr lang="zh-TW" altLang="en-US" sz="1400" smtClean="0">
                <a:solidFill>
                  <a:srgbClr val="7F7F7F"/>
                </a:solidFill>
                <a:latin typeface="Calibri" panose="020F0502020204030204" pitchFamily="34" charset="0"/>
              </a:rPr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t>44</a:t>
            </a:fld>
            <a:endParaRPr lang="zh-TW" altLang="en-US" sz="140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24580" name="矩形 8"/>
          <p:cNvSpPr>
            <a:spLocks noChangeArrowheads="1"/>
          </p:cNvSpPr>
          <p:nvPr/>
        </p:nvSpPr>
        <p:spPr bwMode="auto">
          <a:xfrm>
            <a:off x="406577" y="10759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總結 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764581"/>
              </p:ext>
            </p:extLst>
          </p:nvPr>
        </p:nvGraphicFramePr>
        <p:xfrm>
          <a:off x="611560" y="821452"/>
          <a:ext cx="8280598" cy="40842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5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7808">
                  <a:extLst>
                    <a:ext uri="{9D8B030D-6E8A-4147-A177-3AD203B41FA5}">
                      <a16:colId xmlns:a16="http://schemas.microsoft.com/office/drawing/2014/main" val="197267913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危險因子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安全規範 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注意事項 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發生事件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Furnace 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機台降溫拆管注意事項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 filament 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接點燒焦 造成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VESDA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E500-4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filament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接點燒焦 造成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VESDA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E500-1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filament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接點燒焦 造成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VESDA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GSD-4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rotary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轉子燒毀 造成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VESDA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alarm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baseline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高壓當機處理 注意事項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法拉第 夾傷手指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爐管測試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MV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爐管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確認刮管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石英相關作業 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GRD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研磨機台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interlock 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注意事項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搬運重物 注意事項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廢棄物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廢棄物處理 注意事項</a:t>
                      </a:r>
                    </a:p>
                  </a:txBody>
                  <a:tcPr marL="91418" marR="91418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879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群組 27"/>
          <p:cNvGrpSpPr>
            <a:grpSpLocks/>
          </p:cNvGrpSpPr>
          <p:nvPr/>
        </p:nvGrpSpPr>
        <p:grpSpPr bwMode="auto">
          <a:xfrm>
            <a:off x="1187450" y="1700213"/>
            <a:ext cx="7272338" cy="3744912"/>
            <a:chOff x="1475656" y="260648"/>
            <a:chExt cx="7272809" cy="3744416"/>
          </a:xfrm>
        </p:grpSpPr>
        <p:grpSp>
          <p:nvGrpSpPr>
            <p:cNvPr id="8196" name="群組 21"/>
            <p:cNvGrpSpPr>
              <a:grpSpLocks/>
            </p:cNvGrpSpPr>
            <p:nvPr/>
          </p:nvGrpSpPr>
          <p:grpSpPr bwMode="auto">
            <a:xfrm>
              <a:off x="1475656" y="260648"/>
              <a:ext cx="7272809" cy="3744416"/>
              <a:chOff x="1475656" y="260648"/>
              <a:chExt cx="7272809" cy="3744416"/>
            </a:xfrm>
          </p:grpSpPr>
          <p:grpSp>
            <p:nvGrpSpPr>
              <p:cNvPr id="8205" name="群組 15"/>
              <p:cNvGrpSpPr>
                <a:grpSpLocks/>
              </p:cNvGrpSpPr>
              <p:nvPr/>
            </p:nvGrpSpPr>
            <p:grpSpPr bwMode="auto">
              <a:xfrm>
                <a:off x="1475656" y="260648"/>
                <a:ext cx="7272809" cy="3744416"/>
                <a:chOff x="1259632" y="260648"/>
                <a:chExt cx="7272809" cy="3744416"/>
              </a:xfrm>
            </p:grpSpPr>
            <p:grpSp>
              <p:nvGrpSpPr>
                <p:cNvPr id="8207" name="群組 11"/>
                <p:cNvGrpSpPr>
                  <a:grpSpLocks/>
                </p:cNvGrpSpPr>
                <p:nvPr/>
              </p:nvGrpSpPr>
              <p:grpSpPr bwMode="auto">
                <a:xfrm>
                  <a:off x="1259632" y="260648"/>
                  <a:ext cx="7272809" cy="3744416"/>
                  <a:chOff x="1187623" y="1340768"/>
                  <a:chExt cx="7272809" cy="3744416"/>
                </a:xfrm>
              </p:grpSpPr>
              <p:sp>
                <p:nvSpPr>
                  <p:cNvPr id="8209" name="文字方塊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27784" y="1484784"/>
                    <a:ext cx="4680520" cy="13849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48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進入</a:t>
                    </a:r>
                    <a:r>
                      <a:rPr lang="en-US" altLang="zh-TW" sz="48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FAB</a:t>
                    </a:r>
                    <a:r>
                      <a:rPr lang="zh-TW" altLang="en-US" sz="48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endParaRPr lang="en-US" altLang="zh-TW" sz="4800" b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36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請遵守各項安全規定</a:t>
                    </a:r>
                  </a:p>
                </p:txBody>
              </p:sp>
              <p:pic>
                <p:nvPicPr>
                  <p:cNvPr id="8210" name="圖片 4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1640" y="2924944"/>
                    <a:ext cx="6943629" cy="1800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211" name="文字方塊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50256" y="4293096"/>
                    <a:ext cx="1152128" cy="5232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新手入門</a:t>
                    </a:r>
                    <a:endParaRPr lang="en-US" altLang="zh-TW" sz="1400" b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師父引進門</a:t>
                    </a:r>
                    <a:endParaRPr lang="en-US" altLang="zh-TW" sz="1400" b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212" name="文字方塊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27390" y="4293095"/>
                    <a:ext cx="1152128" cy="5232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細心操作</a:t>
                    </a:r>
                    <a:endParaRPr lang="en-US" altLang="zh-TW" sz="1400" b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家和萬事興</a:t>
                    </a:r>
                  </a:p>
                </p:txBody>
              </p:sp>
              <p:sp>
                <p:nvSpPr>
                  <p:cNvPr id="8213" name="文字方塊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68385" y="4290904"/>
                    <a:ext cx="1543028" cy="5232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緊急停止</a:t>
                    </a:r>
                    <a:endParaRPr lang="en-US" altLang="zh-TW" sz="14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請勿</a:t>
                    </a:r>
                    <a:r>
                      <a:rPr lang="en-US" altLang="zh-TW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BYPASS</a:t>
                    </a:r>
                    <a:endParaRPr lang="zh-TW" altLang="en-US" sz="14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8214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47652" y="4280394"/>
                    <a:ext cx="1543028" cy="5232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安全警示</a:t>
                    </a:r>
                    <a:endParaRPr lang="en-US" altLang="zh-TW" sz="1400" b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zh-TW" altLang="en-US" sz="1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多多注意</a:t>
                    </a:r>
                  </a:p>
                </p:txBody>
              </p:sp>
              <p:sp>
                <p:nvSpPr>
                  <p:cNvPr id="8215" name="流程圖: 程序 10"/>
                  <p:cNvSpPr>
                    <a:spLocks noChangeArrowheads="1"/>
                  </p:cNvSpPr>
                  <p:nvPr/>
                </p:nvSpPr>
                <p:spPr bwMode="auto">
                  <a:xfrm>
                    <a:off x="1187623" y="1340768"/>
                    <a:ext cx="7272809" cy="3744416"/>
                  </a:xfrm>
                  <a:prstGeom prst="flowChartProcess">
                    <a:avLst/>
                  </a:prstGeom>
                  <a:noFill/>
                  <a:ln w="254000" algn="ctr">
                    <a:solidFill>
                      <a:srgbClr val="C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SzTx/>
                      <a:buFontTx/>
                      <a:buNone/>
                    </a:pPr>
                    <a:endParaRPr lang="zh-TW" alt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pic>
              <p:nvPicPr>
                <p:cNvPr id="8208" name="圖片 14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93009" y="1940269"/>
                  <a:ext cx="1279482" cy="1325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8206" name="文字方塊 16"/>
              <p:cNvSpPr txBox="1">
                <a:spLocks noChangeArrowheads="1"/>
              </p:cNvSpPr>
              <p:nvPr/>
            </p:nvSpPr>
            <p:spPr bwMode="auto">
              <a:xfrm>
                <a:off x="3117325" y="3210266"/>
                <a:ext cx="1152128" cy="5232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75000"/>
                  <a:buFont typeface="Arial" panose="020B0604020202020204" pitchFamily="34" charset="0"/>
                  <a:buChar char="►"/>
                  <a:defRPr sz="20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6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3pPr>
                <a:lvl4pPr marL="1600200" indent="-228600">
                  <a:spcBef>
                    <a:spcPct val="20000"/>
                  </a:spcBef>
                  <a:buFont typeface="Wingdings 2" panose="05020102010507070707" pitchFamily="18" charset="2"/>
                  <a:buChar char=""/>
                  <a:defRPr sz="1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9pPr>
              </a:lstStyle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zh-TW" altLang="en-US" sz="1400" b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救命電話</a:t>
                </a:r>
                <a:endParaRPr lang="en-US" altLang="zh-TW" sz="14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TW" sz="1400" b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31119</a:t>
                </a:r>
                <a:endParaRPr lang="zh-TW" altLang="en-US" sz="14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197" name="群組 26"/>
            <p:cNvGrpSpPr>
              <a:grpSpLocks/>
            </p:cNvGrpSpPr>
            <p:nvPr/>
          </p:nvGrpSpPr>
          <p:grpSpPr bwMode="auto">
            <a:xfrm>
              <a:off x="7241919" y="2012572"/>
              <a:ext cx="1080000" cy="1132537"/>
              <a:chOff x="4504266" y="5248671"/>
              <a:chExt cx="1080000" cy="1132537"/>
            </a:xfrm>
          </p:grpSpPr>
          <p:grpSp>
            <p:nvGrpSpPr>
              <p:cNvPr id="8198" name="群組 24"/>
              <p:cNvGrpSpPr>
                <a:grpSpLocks/>
              </p:cNvGrpSpPr>
              <p:nvPr/>
            </p:nvGrpSpPr>
            <p:grpSpPr bwMode="auto">
              <a:xfrm>
                <a:off x="4504266" y="5248671"/>
                <a:ext cx="1080000" cy="1132537"/>
                <a:chOff x="4504266" y="5248671"/>
                <a:chExt cx="1080000" cy="1132537"/>
              </a:xfrm>
            </p:grpSpPr>
            <p:grpSp>
              <p:nvGrpSpPr>
                <p:cNvPr id="8200" name="群組 22"/>
                <p:cNvGrpSpPr>
                  <a:grpSpLocks/>
                </p:cNvGrpSpPr>
                <p:nvPr/>
              </p:nvGrpSpPr>
              <p:grpSpPr bwMode="auto">
                <a:xfrm>
                  <a:off x="4504266" y="5248671"/>
                  <a:ext cx="1080000" cy="1132537"/>
                  <a:chOff x="4504266" y="5248671"/>
                  <a:chExt cx="1080000" cy="1132537"/>
                </a:xfrm>
              </p:grpSpPr>
              <p:sp>
                <p:nvSpPr>
                  <p:cNvPr id="8202" name="橢圓 17"/>
                  <p:cNvSpPr>
                    <a:spLocks noChangeArrowheads="1"/>
                  </p:cNvSpPr>
                  <p:nvPr/>
                </p:nvSpPr>
                <p:spPr bwMode="auto">
                  <a:xfrm>
                    <a:off x="4504266" y="5248671"/>
                    <a:ext cx="1080000" cy="1080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00" algn="ctr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SzPct val="75000"/>
                      <a:buFont typeface="Arial" panose="020B0604020202020204" pitchFamily="34" charset="0"/>
                      <a:buChar char="►"/>
                      <a:defRPr sz="20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▪"/>
                      <a:defRPr sz="16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 2" panose="05020102010507070707" pitchFamily="18" charset="2"/>
                      <a:buChar char=""/>
                      <a:defRPr sz="1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新細明體" panose="02020500000000000000" pitchFamily="18" charset="-120"/>
                        <a:cs typeface="Arial Unicode MS" panose="020B0604020202020204" pitchFamily="34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rgbClr val="646464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SzTx/>
                      <a:buFontTx/>
                      <a:buNone/>
                    </a:pPr>
                    <a:endParaRPr lang="zh-TW" alt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4586776" y="5257605"/>
                    <a:ext cx="936000" cy="936000"/>
                  </a:xfrm>
                  <a:prstGeom prst="rect">
                    <a:avLst/>
                  </a:prstGeom>
                  <a:noFill/>
                </p:spPr>
                <p:txBody>
                  <a:bodyPr spcFirstLastPara="1" wrap="none">
                    <a:prstTxWarp prst="textArchUp">
                      <a:avLst>
                        <a:gd name="adj" fmla="val 11335511"/>
                      </a:avLst>
                    </a:prstTxWarp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zh-TW" sz="5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emergency</a:t>
                    </a:r>
                    <a:endParaRPr lang="zh-TW" altLang="en-US" sz="54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4602558" y="5445208"/>
                    <a:ext cx="936000" cy="936000"/>
                  </a:xfrm>
                  <a:prstGeom prst="rect">
                    <a:avLst/>
                  </a:prstGeom>
                  <a:noFill/>
                </p:spPr>
                <p:txBody>
                  <a:bodyPr spcFirstLastPara="1" wrap="none">
                    <a:prstTxWarp prst="textArchDown">
                      <a:avLst>
                        <a:gd name="adj" fmla="val 2945754"/>
                      </a:avLst>
                    </a:prstTxWarp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zh-TW" sz="5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STOP</a:t>
                    </a:r>
                    <a:endParaRPr lang="zh-TW" altLang="en-US" sz="54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8201" name="橢圓 23"/>
                <p:cNvSpPr>
                  <a:spLocks noChangeArrowheads="1"/>
                </p:cNvSpPr>
                <p:nvPr/>
              </p:nvSpPr>
              <p:spPr bwMode="auto">
                <a:xfrm>
                  <a:off x="4664048" y="5400029"/>
                  <a:ext cx="792000" cy="79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SzPct val="75000"/>
                    <a:buFont typeface="Arial" panose="020B0604020202020204" pitchFamily="34" charset="0"/>
                    <a:buChar char="►"/>
                    <a:defRPr sz="20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▪"/>
                    <a:defRPr sz="16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 2" panose="05020102010507070707" pitchFamily="18" charset="2"/>
                    <a:buChar char=""/>
                    <a:defRPr sz="1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新細明體" panose="02020500000000000000" pitchFamily="18" charset="-120"/>
                      <a:cs typeface="Arial Unicode MS" panose="020B0604020202020204" pitchFamily="34" charset="-12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rgbClr val="646464"/>
                      </a:solidFill>
                      <a:latin typeface="Arial Unicode MS" panose="020B0604020202020204" pitchFamily="34" charset="-120"/>
                      <a:ea typeface="Arial Unicode MS" panose="020B0604020202020204" pitchFamily="34" charset="-120"/>
                      <a:cs typeface="Arial Unicode MS" panose="020B0604020202020204" pitchFamily="34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SzTx/>
                    <a:buFontTx/>
                    <a:buNone/>
                  </a:pPr>
                  <a:endParaRPr lang="zh-TW" altLang="en-US" sz="1400" b="1">
                    <a:solidFill>
                      <a:schemeClr val="accent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8199" name="文字方塊 25"/>
              <p:cNvSpPr txBox="1">
                <a:spLocks noChangeArrowheads="1"/>
              </p:cNvSpPr>
              <p:nvPr/>
            </p:nvSpPr>
            <p:spPr bwMode="auto">
              <a:xfrm>
                <a:off x="4627968" y="5557838"/>
                <a:ext cx="88517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75000"/>
                  <a:buFont typeface="Arial" panose="020B0604020202020204" pitchFamily="34" charset="0"/>
                  <a:buChar char="►"/>
                  <a:defRPr sz="20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6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3pPr>
                <a:lvl4pPr marL="1600200" indent="-228600">
                  <a:spcBef>
                    <a:spcPct val="20000"/>
                  </a:spcBef>
                  <a:buFont typeface="Wingdings 2" panose="05020102010507070707" pitchFamily="18" charset="2"/>
                  <a:buChar char=""/>
                  <a:defRPr sz="1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新細明體" panose="02020500000000000000" pitchFamily="18" charset="-120"/>
                    <a:cs typeface="Arial Unicode MS" panose="020B0604020202020204" pitchFamily="34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TW" sz="2400" b="1">
                    <a:solidFill>
                      <a:schemeClr val="accent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EMO</a:t>
                </a:r>
                <a:endParaRPr lang="zh-TW" altLang="en-US" sz="2400" b="1">
                  <a:solidFill>
                    <a:schemeClr val="accent1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195" name="矩形 29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基本注意事項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13842" y="904875"/>
            <a:ext cx="67585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通報時 </a:t>
            </a:r>
            <a:r>
              <a:rPr lang="en-US" altLang="zh-TW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清楚說明 人 </a:t>
            </a:r>
            <a:r>
              <a:rPr lang="en-US" altLang="zh-TW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 </a:t>
            </a:r>
            <a:r>
              <a:rPr lang="en-US" altLang="zh-TW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 </a:t>
            </a:r>
            <a:r>
              <a:rPr lang="en-US" altLang="zh-TW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84199"/>
              </p:ext>
            </p:extLst>
          </p:nvPr>
        </p:nvGraphicFramePr>
        <p:xfrm>
          <a:off x="525760" y="1733550"/>
          <a:ext cx="5486400" cy="4343402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新唐科技</a:t>
                      </a: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工安                           ： </a:t>
                      </a: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23240~23243</a:t>
                      </a: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護士                           ：</a:t>
                      </a: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23246 </a:t>
                      </a: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 </a:t>
                      </a:r>
                      <a:endParaRPr kumimoji="1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人員救護專線             ：</a:t>
                      </a: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31119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警衛室電話                 ：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33069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緊急事件處理專線      ：</a:t>
                      </a: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32119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3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廠務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S810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 電、空調  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      ：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28419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S820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 純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/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廢水、消防  ：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28429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S830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 氣體、化學品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  ：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  <a:sym typeface="Wingdings" pitchFamily="2" charset="2"/>
                        </a:rPr>
                        <a:t>28439</a:t>
                      </a:r>
                    </a:p>
                  </a:txBody>
                  <a:tcPr marL="91438" marR="91438"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AutoShape 21" descr="835244501@10122008-0AB3"/>
          <p:cNvSpPr>
            <a:spLocks noChangeAspect="1" noChangeArrowheads="1"/>
          </p:cNvSpPr>
          <p:nvPr/>
        </p:nvSpPr>
        <p:spPr bwMode="auto">
          <a:xfrm>
            <a:off x="3452813" y="1724025"/>
            <a:ext cx="223837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zh-TW" altLang="en-US" sz="2400" b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1700213"/>
            <a:ext cx="22383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1619673" y="116632"/>
            <a:ext cx="5688632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TW" altLang="en-US" sz="32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32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32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r>
              <a:rPr lang="en-US" altLang="zh-TW" sz="32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緊急應變聯絡電話</a:t>
            </a:r>
            <a:endParaRPr lang="en-US" altLang="zh-TW" sz="3200" b="1" i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888" y="5013325"/>
            <a:ext cx="3024187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98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29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基本注意事項</a:t>
            </a:r>
          </a:p>
        </p:txBody>
      </p:sp>
      <p:pic>
        <p:nvPicPr>
          <p:cNvPr id="9219" name="圖片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3635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基本注意事項</a:t>
            </a:r>
          </a:p>
        </p:txBody>
      </p:sp>
      <p:sp>
        <p:nvSpPr>
          <p:cNvPr id="9221" name="文字方塊 1"/>
          <p:cNvSpPr txBox="1">
            <a:spLocks noChangeArrowheads="1"/>
          </p:cNvSpPr>
          <p:nvPr/>
        </p:nvSpPr>
        <p:spPr bwMode="auto">
          <a:xfrm>
            <a:off x="1403350" y="1020763"/>
            <a:ext cx="6661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工作安全，就像行車安全 </a:t>
            </a:r>
            <a:endParaRPr lang="en-US" altLang="zh-TW" sz="2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做了不安全的事 就容易出事</a:t>
            </a:r>
            <a:r>
              <a:rPr lang="en-US" altLang="zh-TW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上班一定要記得</a:t>
            </a:r>
            <a:endParaRPr lang="zh-TW" altLang="en-US" sz="2400" b="1" u="sng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22" name="文字方塊 1"/>
          <p:cNvSpPr txBox="1">
            <a:spLocks noChangeArrowheads="1"/>
          </p:cNvSpPr>
          <p:nvPr/>
        </p:nvSpPr>
        <p:spPr bwMode="auto">
          <a:xfrm>
            <a:off x="5830888" y="2781300"/>
            <a:ext cx="396081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不要喝酒 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要睡飽     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心平氣和 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注意自己 也注意其他人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小心操作機台</a:t>
            </a:r>
          </a:p>
        </p:txBody>
      </p:sp>
      <p:grpSp>
        <p:nvGrpSpPr>
          <p:cNvPr id="2" name="群組 1"/>
          <p:cNvGrpSpPr>
            <a:grpSpLocks/>
          </p:cNvGrpSpPr>
          <p:nvPr/>
        </p:nvGrpSpPr>
        <p:grpSpPr bwMode="auto">
          <a:xfrm>
            <a:off x="4429125" y="2439988"/>
            <a:ext cx="1425575" cy="1971675"/>
            <a:chOff x="4429101" y="2440441"/>
            <a:chExt cx="1425462" cy="1971703"/>
          </a:xfrm>
        </p:grpSpPr>
        <p:sp>
          <p:nvSpPr>
            <p:cNvPr id="9224" name="文字方塊 1"/>
            <p:cNvSpPr txBox="1">
              <a:spLocks noChangeArrowheads="1"/>
            </p:cNvSpPr>
            <p:nvPr/>
          </p:nvSpPr>
          <p:spPr bwMode="auto">
            <a:xfrm>
              <a:off x="4538204" y="2780928"/>
              <a:ext cx="1316359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酒駕</a:t>
              </a:r>
              <a:endParaRPr lang="en-US" altLang="zh-TW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疲勞駕駛</a:t>
              </a:r>
              <a:endParaRPr lang="en-US" altLang="zh-TW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路怒</a:t>
              </a:r>
              <a:endParaRPr lang="en-US" altLang="zh-TW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變換車道</a:t>
              </a:r>
              <a:endParaRPr lang="en-US" altLang="zh-TW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飆車</a:t>
              </a:r>
            </a:p>
          </p:txBody>
        </p:sp>
        <p:sp>
          <p:nvSpPr>
            <p:cNvPr id="9225" name="文字方塊 1"/>
            <p:cNvSpPr txBox="1">
              <a:spLocks noChangeArrowheads="1"/>
            </p:cNvSpPr>
            <p:nvPr/>
          </p:nvSpPr>
          <p:spPr bwMode="auto">
            <a:xfrm>
              <a:off x="4429101" y="2440441"/>
              <a:ext cx="1006995" cy="4001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0"/>
                  <a:ea typeface="新細明體" panose="02020500000000000000" pitchFamily="18" charset="-120"/>
                  <a:cs typeface="Arial Unicode MS" panose="020B0604020202020204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TW" altLang="en-US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不安全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84325" y="1260049"/>
            <a:ext cx="60483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Implant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機台更換鋼瓶 安全規範</a:t>
            </a:r>
          </a:p>
        </p:txBody>
      </p:sp>
      <p:sp>
        <p:nvSpPr>
          <p:cNvPr id="8" name="矩形 7"/>
          <p:cNvSpPr/>
          <p:nvPr/>
        </p:nvSpPr>
        <p:spPr>
          <a:xfrm>
            <a:off x="539552" y="1844824"/>
            <a:ext cx="874871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注意事項</a:t>
            </a:r>
          </a:p>
          <a:p>
            <a:pPr>
              <a:spcAft>
                <a:spcPts val="0"/>
              </a:spcAft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Implanter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機台內部氣體鋼瓶，內容物為有毒氣體。鋼瓶本身雖為負壓鋼瓶，大氣下瓶口不會產生洩漏，但與機台聯接之輸送管路仍可能留有殘氣。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更換時之安全規定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人員需戴上輸氣管面罩，並且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人以上進行更換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更換鋼瓶時，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Low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需於鋼瓶旁待命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更換前需粗抽管路，並於機台畫面及表頭確認殘氣量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rabicPeriod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更換後，需進行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小時之負壓測漏，確保氣體不外洩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6372200" y="3171656"/>
            <a:ext cx="1511300" cy="2189049"/>
            <a:chOff x="971600" y="4060371"/>
            <a:chExt cx="1686789" cy="2409397"/>
          </a:xfrm>
        </p:grpSpPr>
        <p:pic>
          <p:nvPicPr>
            <p:cNvPr id="4" name="Picture 2" descr="C:\Users\情殤君\Desktop\新增資料夾 (3)\IMG_3474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4060371"/>
              <a:ext cx="1528762" cy="2036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991695" y="6097135"/>
              <a:ext cx="1666694" cy="37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輸氣管面罩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803953" y="3084398"/>
            <a:ext cx="1422272" cy="2301270"/>
            <a:chOff x="3918309" y="3789040"/>
            <a:chExt cx="1666694" cy="2530884"/>
          </a:xfrm>
        </p:grpSpPr>
        <p:pic>
          <p:nvPicPr>
            <p:cNvPr id="9" name="圖片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23928" y="3789040"/>
              <a:ext cx="1512168" cy="214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3918309" y="5947590"/>
              <a:ext cx="1666694" cy="372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Low vacuum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35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929063" y="1365250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267" name="矩形 30"/>
          <p:cNvSpPr>
            <a:spLocks noChangeArrowheads="1"/>
          </p:cNvSpPr>
          <p:nvPr/>
        </p:nvSpPr>
        <p:spPr bwMode="auto">
          <a:xfrm>
            <a:off x="395288" y="333375"/>
            <a:ext cx="84248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" indent="2286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sz="20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危險因子</a:t>
            </a:r>
            <a:r>
              <a:rPr lang="en-US" altLang="zh-TW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</a:t>
            </a:r>
            <a:endParaRPr lang="zh-TW" altLang="zh-TW" sz="3000" b="1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529" y="2132856"/>
            <a:ext cx="4248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進行中突然發生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alarm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確認為保養清潔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過程中，過早移除集氣罩，導致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H2O2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挾帶</a:t>
            </a:r>
            <a:r>
              <a:rPr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As</a:t>
            </a:r>
            <a:r>
              <a:rPr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氣體揮發導致。</a:t>
            </a: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59632" y="1260049"/>
            <a:ext cx="7416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GSD-5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AsH</a:t>
            </a:r>
            <a:r>
              <a:rPr lang="en-US" altLang="zh-TW" sz="3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alarm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3480" y="1733029"/>
            <a:ext cx="4680520" cy="27363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288" y="3501008"/>
            <a:ext cx="90732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spcAft>
                <a:spcPts val="0"/>
              </a:spcAft>
              <a:defRPr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正確做法</a:t>
            </a:r>
            <a:endParaRPr lang="en-US" altLang="zh-TW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按保養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SOP</a:t>
            </a:r>
          </a:p>
          <a:p>
            <a:pPr marL="342900" indent="-342900">
              <a:buAutoNum type="arabicPeriod"/>
            </a:pPr>
            <a:r>
              <a:rPr lang="en-US" altLang="zh-TW" sz="1800" dirty="0"/>
              <a:t>shutdown </a:t>
            </a:r>
            <a:r>
              <a:rPr lang="zh-TW" altLang="en-US" sz="1800" dirty="0"/>
              <a:t>降溫 </a:t>
            </a:r>
            <a:r>
              <a:rPr lang="en-US" altLang="zh-TW" sz="1800" dirty="0"/>
              <a:t>30 </a:t>
            </a:r>
            <a:r>
              <a:rPr lang="zh-TW" altLang="en-US" sz="1800" dirty="0"/>
              <a:t>分鐘 </a:t>
            </a:r>
            <a:r>
              <a:rPr lang="en-US" altLang="zh-TW" sz="1800" dirty="0"/>
              <a:t> </a:t>
            </a:r>
          </a:p>
          <a:p>
            <a:pPr marL="342900" indent="-342900">
              <a:buAutoNum type="arabicPeriod"/>
            </a:pPr>
            <a:r>
              <a:rPr lang="en-US" altLang="zh-TW" sz="1800" dirty="0"/>
              <a:t>N</a:t>
            </a:r>
            <a:r>
              <a:rPr lang="en-US" altLang="zh-TW" sz="1800" baseline="-25000" dirty="0"/>
              <a:t>2</a:t>
            </a:r>
            <a:r>
              <a:rPr lang="en-US" altLang="zh-TW" sz="1800" dirty="0"/>
              <a:t> vent &amp; roughing </a:t>
            </a:r>
            <a:r>
              <a:rPr lang="zh-TW" altLang="en-US" sz="1800" dirty="0"/>
              <a:t>各一分鐘做*</a:t>
            </a:r>
            <a:r>
              <a:rPr lang="en-US" altLang="zh-TW" sz="1800" dirty="0"/>
              <a:t>3</a:t>
            </a:r>
            <a:r>
              <a:rPr lang="zh-TW" altLang="en-US" sz="1800" dirty="0"/>
              <a:t>次</a:t>
            </a:r>
            <a:endParaRPr lang="en-US" altLang="zh-TW" sz="1800" dirty="0"/>
          </a:p>
          <a:p>
            <a:pPr marL="342900" indent="-342900">
              <a:buAutoNum type="arabicPeriod"/>
            </a:pPr>
            <a:r>
              <a:rPr lang="zh-TW" altLang="en-US" sz="1800" dirty="0"/>
              <a:t>裝 </a:t>
            </a:r>
            <a:r>
              <a:rPr lang="en-US" altLang="zh-TW" sz="1800" dirty="0"/>
              <a:t>low vacuum &amp; </a:t>
            </a:r>
            <a:r>
              <a:rPr lang="zh-TW" altLang="en-US" sz="1800" dirty="0"/>
              <a:t>集氣罩後再進行</a:t>
            </a:r>
            <a:r>
              <a:rPr lang="en-US" altLang="zh-TW" sz="1800" dirty="0"/>
              <a:t>H</a:t>
            </a:r>
            <a:r>
              <a:rPr lang="en-US" altLang="zh-TW" sz="1200" dirty="0"/>
              <a:t>2</a:t>
            </a:r>
            <a:r>
              <a:rPr lang="en-US" altLang="zh-TW" sz="1800" dirty="0"/>
              <a:t>O</a:t>
            </a:r>
            <a:r>
              <a:rPr lang="en-US" altLang="zh-TW" sz="1200" dirty="0"/>
              <a:t>2 </a:t>
            </a:r>
            <a:r>
              <a:rPr lang="zh-TW" altLang="en-US" sz="1800" dirty="0"/>
              <a:t> </a:t>
            </a:r>
            <a:r>
              <a:rPr lang="en-US" altLang="zh-TW" sz="1800" dirty="0"/>
              <a:t>clean bushing 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marL="342900" indent="-342900">
              <a:buAutoNum type="arabicPeriod"/>
            </a:pPr>
            <a:r>
              <a:rPr lang="zh-TW" altLang="en-US" sz="1800" dirty="0"/>
              <a:t>沾有</a:t>
            </a:r>
            <a:r>
              <a:rPr lang="en-US" altLang="zh-TW" sz="1800" dirty="0"/>
              <a:t>H</a:t>
            </a:r>
            <a:r>
              <a:rPr lang="en-US" altLang="zh-TW" sz="1200" dirty="0"/>
              <a:t>2</a:t>
            </a:r>
            <a:r>
              <a:rPr lang="en-US" altLang="zh-TW" sz="1800" dirty="0"/>
              <a:t>O</a:t>
            </a:r>
            <a:r>
              <a:rPr lang="en-US" altLang="zh-TW" sz="1200" dirty="0"/>
              <a:t>2</a:t>
            </a:r>
            <a:r>
              <a:rPr lang="zh-TW" altLang="en-US" sz="1800" dirty="0"/>
              <a:t>小白布。需先將手套翻面包覆後才可移出集氣罩並丟至夾鏈袋密封 </a:t>
            </a:r>
            <a:endParaRPr lang="en-US" altLang="zh-TW" sz="1800" dirty="0"/>
          </a:p>
          <a:p>
            <a:pPr marL="342900" indent="-342900">
              <a:buAutoNum type="arabicPeriod"/>
            </a:pPr>
            <a:r>
              <a:rPr lang="en-US" altLang="zh-TW" sz="1800" dirty="0"/>
              <a:t>IPA</a:t>
            </a:r>
            <a:r>
              <a:rPr lang="zh-TW" altLang="en-US" sz="1800" dirty="0"/>
              <a:t> </a:t>
            </a:r>
            <a:r>
              <a:rPr lang="en-US" altLang="zh-TW" sz="1800" dirty="0"/>
              <a:t>clean bushing </a:t>
            </a:r>
            <a:r>
              <a:rPr lang="zh-TW" altLang="en-US" sz="1800" dirty="0"/>
              <a:t>，與</a:t>
            </a:r>
            <a:r>
              <a:rPr lang="en-US" altLang="zh-TW" sz="1800" dirty="0"/>
              <a:t>H</a:t>
            </a:r>
            <a:r>
              <a:rPr lang="en-US" altLang="zh-TW" sz="1800" baseline="-25000" dirty="0"/>
              <a:t>2</a:t>
            </a:r>
            <a:r>
              <a:rPr lang="en-US" altLang="zh-TW" sz="1800" dirty="0"/>
              <a:t>O</a:t>
            </a:r>
            <a:r>
              <a:rPr lang="en-US" altLang="zh-TW" sz="1800" baseline="-25000" dirty="0"/>
              <a:t>2</a:t>
            </a:r>
            <a:r>
              <a:rPr lang="zh-TW" altLang="en-US" sz="1800" dirty="0"/>
              <a:t>相同，小白布需以手套需翻面包覆後再棄置夾鏈袋密封</a:t>
            </a:r>
            <a:endParaRPr lang="en-US" altLang="zh-TW" sz="1800" dirty="0"/>
          </a:p>
          <a:p>
            <a:pPr marL="342900" indent="-342900">
              <a:buAutoNum type="arabicPeriod"/>
            </a:pPr>
            <a:r>
              <a:rPr lang="zh-TW" altLang="en-US" sz="1800" dirty="0"/>
              <a:t>待</a:t>
            </a:r>
            <a:r>
              <a:rPr lang="en-US" altLang="zh-TW" sz="1800" dirty="0"/>
              <a:t>15</a:t>
            </a:r>
            <a:r>
              <a:rPr lang="zh-TW" altLang="en-US" sz="1800" dirty="0"/>
              <a:t>分鐘後才可移除集氣罩 </a:t>
            </a:r>
            <a:r>
              <a:rPr lang="en-US" altLang="zh-TW" sz="1800" dirty="0"/>
              <a:t>&amp; low vacuum </a:t>
            </a:r>
          </a:p>
          <a:p>
            <a:pPr>
              <a:spcAft>
                <a:spcPts val="0"/>
              </a:spcAft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zh-TW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90925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 Presentation">
  <a:themeElements>
    <a:clrScheme name="1_Blank Presentatio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1_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22E669D0C164D979BB111D048F9C0" ma:contentTypeVersion="68" ma:contentTypeDescription="Create a new document." ma:contentTypeScope="" ma:versionID="225448831fb6c055a5bea1f0ef01e8f8">
  <xsd:schema xmlns:xsd="http://www.w3.org/2001/XMLSchema" xmlns:xs="http://www.w3.org/2001/XMLSchema" xmlns:p="http://schemas.microsoft.com/office/2006/metadata/properties" xmlns:ns1="4aab54f8-6b1b-4068-aaf8-6afe0576127c" xmlns:ns2="http://schemas.microsoft.com/sharepoint/v3" targetNamespace="http://schemas.microsoft.com/office/2006/metadata/properties" ma:root="true" ma:fieldsID="e18d541b4d8fd05f5433d3ee98e3b6bd" ns1:_="" ns2:_="">
    <xsd:import namespace="4aab54f8-6b1b-4068-aaf8-6afe0576127c"/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_x4e3b__x65e8_" minOccurs="0"/>
                <xsd:element ref="ns1:Owner" minOccurs="0"/>
                <xsd:element ref="ns1:Description" minOccurs="0"/>
                <xsd:element ref="ns1:Status" minOccurs="0"/>
                <xsd:element ref="ns2:_ModerationComments" minOccurs="0"/>
                <xsd:element ref="ns2:File_x0020_Type" minOccurs="0"/>
                <xsd:element ref="ns2:HTML_x0020_File_x0020_Type" minOccurs="0"/>
                <xsd:element ref="ns2:_SourceUrl" minOccurs="0"/>
                <xsd:element ref="ns2:_SharedFileIndex" minOccurs="0"/>
                <xsd:element ref="ns1:SPSPlus_DocField1" minOccurs="0"/>
                <xsd:element ref="ns1:SPSPlus_DocField2" minOccurs="0"/>
                <xsd:element ref="ns1:SPSPlus_DocField3" minOccurs="0"/>
                <xsd:element ref="ns2:ContentTypeId" minOccurs="0"/>
                <xsd:element ref="ns2:TemplateUrl" minOccurs="0"/>
                <xsd:element ref="ns2:xd_ProgID" minOccurs="0"/>
                <xsd:element ref="ns2:xd_Signature" minOccurs="0"/>
                <xsd:element ref="ns2:ComplianceAssetId" minOccurs="0"/>
                <xsd:element ref="ns2:_ShortcutUrl" minOccurs="0"/>
                <xsd:element ref="ns2:_ShortcutSiteId" minOccurs="0"/>
                <xsd:element ref="ns2:_ShortcutWebId" minOccurs="0"/>
                <xsd:element ref="ns2:_ShortcutUniqueId" minOccurs="0"/>
                <xsd:element ref="ns2:ID" minOccurs="0"/>
                <xsd:element ref="ns2:Author" minOccurs="0"/>
                <xsd:element ref="ns2:Editor" minOccurs="0"/>
                <xsd:element ref="ns2:_HasCopyDestinations" minOccurs="0"/>
                <xsd:element ref="ns2:_CopySource" minOccurs="0"/>
                <xsd:element ref="ns2:_ModerationStatus" minOccurs="0"/>
                <xsd:element ref="ns2:CheckoutUser" minOccurs="0"/>
                <xsd:element ref="ns2:_Level" minOccurs="0"/>
                <xsd:element ref="ns2:_IsCurrentVersion" minOccurs="0"/>
                <xsd:element ref="ns2:AppAuthor" minOccurs="0"/>
                <xsd:element ref="ns2:AppEditor" minOccurs="0"/>
                <xsd:element ref="ns2:owshiddenversion" minOccurs="0"/>
                <xsd:element ref="ns2:_UIVersion" minOccurs="0"/>
                <xsd:element ref="ns2:_UIVersionString" minOccurs="0"/>
                <xsd:element ref="ns2:InstanceID" minOccurs="0"/>
                <xsd:element ref="ns2:Order" minOccurs="0"/>
                <xsd:element ref="ns2:GUID" minOccurs="0"/>
                <xsd:element ref="ns2:WorkflowVersion" minOccurs="0"/>
                <xsd:element ref="ns2:WorkflowInstanceID" minOccurs="0"/>
                <xsd:element ref="ns1:MediaServiceMetadata" minOccurs="0"/>
                <xsd:element ref="ns1:MediaServiceFastMetadata" minOccurs="0"/>
                <xsd:element ref="ns1:MediaServiceSearchProperties" minOccurs="0"/>
                <xsd:element ref="ns1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b54f8-6b1b-4068-aaf8-6afe0576127c" elementFormDefault="qualified">
    <xsd:import namespace="http://schemas.microsoft.com/office/2006/documentManagement/types"/>
    <xsd:import namespace="http://schemas.microsoft.com/office/infopath/2007/PartnerControls"/>
    <xsd:element name="_x4e3b__x65e8_" ma:index="0" nillable="true" ma:displayName="主旨" ma:internalName="_x4e3b__x65e8_" ma:readOnly="false">
      <xsd:simpleType>
        <xsd:restriction base="dms:Text">
          <xsd:maxLength value="255"/>
        </xsd:restriction>
      </xsd:simpleType>
    </xsd:element>
    <xsd:element name="Owner" ma:index="3" nillable="true" ma:displayName="擁有人" ma:internalName="Owner" ma:readOnly="false">
      <xsd:simpleType>
        <xsd:restriction base="dms:Text"/>
      </xsd:simpleType>
    </xsd:element>
    <xsd:element name="Description" ma:index="4" nillable="true" ma:displayName="描述" ma:internalName="Description" ma:readOnly="false">
      <xsd:simpleType>
        <xsd:restriction base="dms:Note">
          <xsd:maxLength value="255"/>
        </xsd:restriction>
      </xsd:simpleType>
    </xsd:element>
    <xsd:element name="Status" ma:index="5" nillable="true" ma:displayName="狀態" ma:format="Dropdown" ma:internalName="Status" ma:readOnly="false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3" nillable="true" ma:displayName="Hit Rates" ma:internalName="SPSPlus_DocField1" ma:readOnly="false">
      <xsd:simpleType>
        <xsd:restriction base="dms:Unknown"/>
      </xsd:simpleType>
    </xsd:element>
    <xsd:element name="SPSPlus_DocField2" ma:index="14" nillable="true" ma:displayName="Vote of useful" ma:internalName="SPSPlus_DocField2" ma:readOnly="false">
      <xsd:simpleType>
        <xsd:restriction base="dms:Unknown"/>
      </xsd:simpleType>
    </xsd:element>
    <xsd:element name="SPSPlus_DocField3" ma:index="15" nillable="true" ma:displayName="Vote of useless" ma:internalName="SPSPlus_DocField3" ma:readOnly="false">
      <xsd:simpleType>
        <xsd:restriction base="dms:Unknown"/>
      </xsd:simpleType>
    </xsd:element>
    <xsd:element name="MediaServiceMetadata" ma:index="6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6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6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6" nillable="true" ma:displayName="Approver Comments" ma:hidden="true" ma:internalName="_ModerationComments" ma:readOnly="false">
      <xsd:simpleType>
        <xsd:restriction base="dms:Note"/>
      </xsd:simpleType>
    </xsd:element>
    <xsd:element name="File_x0020_Type" ma:index="9" nillable="true" ma:displayName="File Type" ma:hidden="true" ma:internalName="File_x0020_Type" ma:readOnly="fals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false">
      <xsd:simpleType>
        <xsd:restriction base="dms:Text"/>
      </xsd:simpleType>
    </xsd:element>
    <xsd:element name="_SourceUrl" ma:index="11" nillable="true" ma:displayName="Source URL" ma:hidden="true" ma:internalName="_SourceUrl" ma:readOnly="false">
      <xsd:simpleType>
        <xsd:restriction base="dms:Text"/>
      </xsd:simpleType>
    </xsd:element>
    <xsd:element name="_SharedFileIndex" ma:index="12" nillable="true" ma:displayName="Shared File Index" ma:hidden="true" ma:internalName="_SharedFileIndex" ma:readOnly="false">
      <xsd:simpleType>
        <xsd:restriction base="dms:Text"/>
      </xsd:simpleType>
    </xsd:element>
    <xsd:element name="ContentTypeId" ma:index="16" nillable="true" ma:displayName="Content Type ID" ma:hidden="true" ma:internalName="ContentTypeId" ma:readOnly="false">
      <xsd:simpleType>
        <xsd:restriction base="dms:Unknown"/>
      </xsd:simpleType>
    </xsd:element>
    <xsd:element name="TemplateUrl" ma:index="17" nillable="true" ma:displayName="Template Link" ma:hidden="true" ma:internalName="TemplateUrl" ma:readOnly="false">
      <xsd:simpleType>
        <xsd:restriction base="dms:Text"/>
      </xsd:simpleType>
    </xsd:element>
    <xsd:element name="xd_ProgID" ma:index="18" nillable="true" ma:displayName="HTML File Link" ma:hidden="true" ma:internalName="xd_ProgID" ma:readOnly="false">
      <xsd:simpleType>
        <xsd:restriction base="dms:Text"/>
      </xsd:simpleType>
    </xsd:element>
    <xsd:element name="xd_Signature" ma:index="19" nillable="true" ma:displayName="Is Signed" ma:hidden="true" ma:internalName="xd_Signature" ma:readOnly="false">
      <xsd:simpleType>
        <xsd:restriction base="dms:Boolean"/>
      </xsd:simpleType>
    </xsd:element>
    <xsd:element name="ComplianceAssetId" ma:index="20" nillable="true" ma:displayName="Compliance Asset Id" ma:hidden="true" ma:internalName="ComplianceAssetId" ma:readOnly="false">
      <xsd:simpleType>
        <xsd:restriction base="dms:Text"/>
      </xsd:simpleType>
    </xsd:element>
    <xsd:element name="_ShortcutUrl" ma:index="21" nillable="true" ma:displayName="Shortcut URL" ma:hidden="true" ma:internalName="_Shortcut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ShortcutSiteId" ma:index="22" nillable="true" ma:displayName="Shortcut Site Id" ma:hidden="true" ma:internalName="_ShortcutSiteId" ma:readOnly="false">
      <xsd:simpleType>
        <xsd:restriction base="dms:Unknown"/>
      </xsd:simpleType>
    </xsd:element>
    <xsd:element name="_ShortcutWebId" ma:index="23" nillable="true" ma:displayName="Shortcut Web Id" ma:hidden="true" ma:internalName="_ShortcutWebId" ma:readOnly="false">
      <xsd:simpleType>
        <xsd:restriction base="dms:Unknown"/>
      </xsd:simpleType>
    </xsd:element>
    <xsd:element name="_ShortcutUniqueId" ma:index="24" nillable="true" ma:displayName="Shortcut Unique Id" ma:hidden="true" ma:internalName="_ShortcutUniqueId" ma:readOnly="false">
      <xsd:simpleType>
        <xsd:restriction base="dms:Unknown"/>
      </xsd:simpleType>
    </xsd:element>
    <xsd:element name="ID" ma:index="25" nillable="true" ma:displayName="ID" ma:internalName="ID" ma:readOnly="false">
      <xsd:simpleType>
        <xsd:restriction base="dms:Unknown"/>
      </xsd:simpleType>
    </xsd:element>
    <xsd:element name="Author" ma:index="28" nillable="true" ma:displayName="Created By" ma:list="UserInfo" ma:internalName="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30" nillable="true" ma:displayName="Modified By" ma:list="UserInfo" ma:internalName="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31" nillable="true" ma:displayName="Has Copy Destinations" ma:hidden="true" ma:internalName="_HasCopyDestinations" ma:readOnly="false">
      <xsd:simpleType>
        <xsd:restriction base="dms:Boolean"/>
      </xsd:simpleType>
    </xsd:element>
    <xsd:element name="_CopySource" ma:index="32" nillable="true" ma:displayName="Copy Source" ma:internalName="_CopySource" ma:readOnly="false">
      <xsd:simpleType>
        <xsd:restriction base="dms:Text"/>
      </xsd:simpleType>
    </xsd:element>
    <xsd:element name="_ModerationStatus" ma:index="33" nillable="true" ma:displayName="Approval Status" ma:default="0" ma:hidden="true" ma:internalName="_ModerationStatus" ma:readOnly="false">
      <xsd:simpleType>
        <xsd:restriction base="dms:Unknown"/>
      </xsd:simpleType>
    </xsd:element>
    <xsd:element name="CheckoutUser" ma:index="35" nillable="true" ma:displayName="Checked Out To" ma:list="UserInfo" ma:internalName="CheckoutUse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Level" ma:index="48" nillable="true" ma:displayName="Level" ma:hidden="true" ma:internalName="_Level" ma:readOnly="false">
      <xsd:simpleType>
        <xsd:restriction base="dms:Unknown"/>
      </xsd:simpleType>
    </xsd:element>
    <xsd:element name="_IsCurrentVersion" ma:index="49" nillable="true" ma:displayName="Is Current Version" ma:hidden="true" ma:internalName="_IsCurrentVersion" ma:readOnly="false">
      <xsd:simpleType>
        <xsd:restriction base="dms:Boolean"/>
      </xsd:simpleType>
    </xsd:element>
    <xsd:element name="AppAuthor" ma:index="51" nillable="true" ma:displayName="App Created By" ma:list="AppPrincipals" ma:internalName="AppAuthor" ma:readOnly="false" ma:showField="Title">
      <xsd:simpleType>
        <xsd:restriction base="dms:Lookup"/>
      </xsd:simpleType>
    </xsd:element>
    <xsd:element name="AppEditor" ma:index="52" nillable="true" ma:displayName="App Modified By" ma:list="AppPrincipals" ma:internalName="AppEditor" ma:readOnly="false" ma:showField="Title">
      <xsd:simpleType>
        <xsd:restriction base="dms:Lookup"/>
      </xsd:simpleType>
    </xsd:element>
    <xsd:element name="owshiddenversion" ma:index="56" nillable="true" ma:displayName="owshiddenversion" ma:hidden="true" ma:internalName="owshiddenversion" ma:readOnly="false">
      <xsd:simpleType>
        <xsd:restriction base="dms:Unknown"/>
      </xsd:simpleType>
    </xsd:element>
    <xsd:element name="_UIVersion" ma:index="57" nillable="true" ma:displayName="UI Version" ma:hidden="true" ma:internalName="_UIVersion" ma:readOnly="false">
      <xsd:simpleType>
        <xsd:restriction base="dms:Unknown"/>
      </xsd:simpleType>
    </xsd:element>
    <xsd:element name="_UIVersionString" ma:index="58" nillable="true" ma:displayName="Version" ma:internalName="_UIVersionString" ma:readOnly="false">
      <xsd:simpleType>
        <xsd:restriction base="dms:Text"/>
      </xsd:simpleType>
    </xsd:element>
    <xsd:element name="InstanceID" ma:index="59" nillable="true" ma:displayName="Instance ID" ma:hidden="true" ma:internalName="InstanceID" ma:readOnly="false">
      <xsd:simpleType>
        <xsd:restriction base="dms:Unknown"/>
      </xsd:simpleType>
    </xsd:element>
    <xsd:element name="Order" ma:index="60" nillable="true" ma:displayName="Order" ma:hidden="true" ma:internalName="Order" ma:readOnly="false">
      <xsd:simpleType>
        <xsd:restriction base="dms:Number"/>
      </xsd:simpleType>
    </xsd:element>
    <xsd:element name="GUID" ma:index="61" nillable="true" ma:displayName="GUID" ma:hidden="true" ma:internalName="GUID" ma:readOnly="false">
      <xsd:simpleType>
        <xsd:restriction base="dms:Unknown"/>
      </xsd:simpleType>
    </xsd:element>
    <xsd:element name="WorkflowVersion" ma:index="62" nillable="true" ma:displayName="Workflow Version" ma:hidden="true" ma:internalName="WorkflowVersion" ma:readOnly="false">
      <xsd:simpleType>
        <xsd:restriction base="dms:Unknown"/>
      </xsd:simpleType>
    </xsd:element>
    <xsd:element name="WorkflowInstanceID" ma:index="63" nillable="true" ma:displayName="Workflow Instance ID" ma:hidden="true" ma:internalName="WorkflowInstanceID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2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4aab54f8-6b1b-4068-aaf8-6afe0576127c" xsi:nil="true"/>
    <_x4e3b__x65e8_ xmlns="4aab54f8-6b1b-4068-aaf8-6afe0576127c">S200 工作安全訓練講義</_x4e3b__x65e8_>
    <Description xmlns="4aab54f8-6b1b-4068-aaf8-6afe0576127c" xsi:nil="true"/>
    <Owner xmlns="4aab54f8-6b1b-4068-aaf8-6afe0576127c" xsi:nil="true"/>
    <TemplateUrl xmlns="http://schemas.microsoft.com/sharepoint/v3" xsi:nil="true"/>
    <_ModerationStatus xmlns="http://schemas.microsoft.com/sharepoint/v3">0</_ModerationStatus>
    <ID xmlns="http://schemas.microsoft.com/sharepoint/v3" xsi:nil="true"/>
    <_ShortcutSiteId xmlns="http://schemas.microsoft.com/sharepoint/v3" xsi:nil="true"/>
    <_ShortcutWebId xmlns="http://schemas.microsoft.com/sharepoint/v3" xsi:nil="true"/>
    <Author xmlns="http://schemas.microsoft.com/sharepoint/v3">
      <UserInfo>
        <DisplayName/>
        <AccountId xsi:nil="true"/>
        <AccountType/>
      </UserInfo>
    </Author>
    <_IsCurrentVersion xmlns="http://schemas.microsoft.com/sharepoint/v3" xsi:nil="true"/>
    <GUID xmlns="http://schemas.microsoft.com/sharepoint/v3" xsi:nil="true"/>
    <_Level xmlns="http://schemas.microsoft.com/sharepoint/v3" xsi:nil="true"/>
    <WorkflowVersion xmlns="http://schemas.microsoft.com/sharepoint/v3" xsi:nil="true"/>
    <File_x0020_Type xmlns="http://schemas.microsoft.com/sharepoint/v3" xsi:nil="true"/>
    <ContentTypeId xmlns="http://schemas.microsoft.com/sharepoint/v3" xsi:nil="true"/>
    <_UIVersionString xmlns="http://schemas.microsoft.com/sharepoint/v3" xsi:nil="true"/>
    <SPSPlus_DocField1 xmlns="4aab54f8-6b1b-4068-aaf8-6afe0576127c" xsi:nil="true"/>
    <_CopySource xmlns="http://schemas.microsoft.com/sharepoint/v3" xsi:nil="true"/>
    <WorkflowInstanceID xmlns="http://schemas.microsoft.com/sharepoint/v3" xsi:nil="true"/>
    <SPSPlus_DocField2 xmlns="4aab54f8-6b1b-4068-aaf8-6afe0576127c" xsi:nil="true"/>
    <HTML_x0020_File_x0020_Type xmlns="http://schemas.microsoft.com/sharepoint/v3" xsi:nil="true"/>
    <SPSPlus_DocField3 xmlns="4aab54f8-6b1b-4068-aaf8-6afe0576127c" xsi:nil="true"/>
    <_ModerationComments xmlns="http://schemas.microsoft.com/sharepoint/v3" xsi:nil="true"/>
    <_SourceUrl xmlns="http://schemas.microsoft.com/sharepoint/v3" xsi:nil="true"/>
    <xd_Signature xmlns="http://schemas.microsoft.com/sharepoint/v3" xsi:nil="true"/>
    <owshiddenversion xmlns="http://schemas.microsoft.com/sharepoint/v3" xsi:nil="true"/>
    <Editor xmlns="http://schemas.microsoft.com/sharepoint/v3">
      <UserInfo>
        <DisplayName/>
        <AccountId xsi:nil="true"/>
        <AccountType/>
      </UserInfo>
    </Editor>
    <_ShortcutUrl xmlns="http://schemas.microsoft.com/sharepoint/v3">
      <Url xsi:nil="true"/>
      <Description xsi:nil="true"/>
    </_ShortcutUrl>
    <_ShortcutUniqueId xmlns="http://schemas.microsoft.com/sharepoint/v3" xsi:nil="true"/>
    <_HasCopyDestinations xmlns="http://schemas.microsoft.com/sharepoint/v3" xsi:nil="true"/>
    <InstanceID xmlns="http://schemas.microsoft.com/sharepoint/v3" xsi:nil="true"/>
    <xd_ProgID xmlns="http://schemas.microsoft.com/sharepoint/v3" xsi:nil="true"/>
    <ComplianceAssetId xmlns="http://schemas.microsoft.com/sharepoint/v3" xsi:nil="true"/>
    <AppAuthor xmlns="http://schemas.microsoft.com/sharepoint/v3" xsi:nil="true"/>
    <CheckoutUser xmlns="http://schemas.microsoft.com/sharepoint/v3">
      <UserInfo>
        <DisplayName/>
        <AccountId xsi:nil="true"/>
        <AccountType/>
      </UserInfo>
    </CheckoutUser>
    <Order xmlns="http://schemas.microsoft.com/sharepoint/v3" xsi:nil="true"/>
    <_SharedFileIndex xmlns="http://schemas.microsoft.com/sharepoint/v3" xsi:nil="true"/>
    <AppEditor xmlns="http://schemas.microsoft.com/sharepoint/v3" xsi:nil="true"/>
    <_UIVers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32ABD9-4D1D-45B6-9A5E-1F7ACBAE013A}"/>
</file>

<file path=customXml/itemProps2.xml><?xml version="1.0" encoding="utf-8"?>
<ds:datastoreItem xmlns:ds="http://schemas.openxmlformats.org/officeDocument/2006/customXml" ds:itemID="{D9BC6B07-59AF-4278-9073-70B93E30E198}"/>
</file>

<file path=customXml/itemProps3.xml><?xml version="1.0" encoding="utf-8"?>
<ds:datastoreItem xmlns:ds="http://schemas.openxmlformats.org/officeDocument/2006/customXml" ds:itemID="{74F0031E-4B90-4C49-AAE8-486359180455}"/>
</file>

<file path=docProps/app.xml><?xml version="1.0" encoding="utf-8"?>
<Properties xmlns="http://schemas.openxmlformats.org/officeDocument/2006/extended-properties" xmlns:vt="http://schemas.openxmlformats.org/officeDocument/2006/docPropsVTypes">
  <Template>nuvoton_ppt_template_B</Template>
  <TotalTime>3915</TotalTime>
  <Words>2769</Words>
  <Application>Microsoft Office PowerPoint</Application>
  <PresentationFormat>如螢幕大小 (4:3)</PresentationFormat>
  <Paragraphs>450</Paragraphs>
  <Slides>44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1_Blank Presentation</vt:lpstr>
      <vt:lpstr>PowerPoint 簡報</vt:lpstr>
      <vt:lpstr>           危險因子-分類</vt:lpstr>
      <vt:lpstr>           危險因子-分類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&lt;Default&gt;Winbond Electronics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S200 工作安全訓練講義</dc:title>
  <dc:creator>MIS</dc:creator>
  <cp:lastModifiedBy>S220 CHHsu16</cp:lastModifiedBy>
  <cp:revision>460</cp:revision>
  <cp:lastPrinted>2021-05-20T03:37:08Z</cp:lastPrinted>
  <dcterms:created xsi:type="dcterms:W3CDTF">2008-10-02T06:12:52Z</dcterms:created>
  <dcterms:modified xsi:type="dcterms:W3CDTF">2022-09-28T10:18:03Z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0x010100F50CD258BBC88E43B57431BF1E856D6E</vt:lpwstr>
  </property>
  <property fmtid="{D5CDD505-2E9C-101B-9397-08002B2CF9AE}" pid="3" name="標題">
    <vt:lpwstr>S200 工作安全訓練講義</vt:lpwstr>
  </property>
</Properties>
</file>